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notesMasterIdLst>
    <p:notesMasterId r:id="rId7"/>
  </p:notesMasterIdLst>
  <p:handoutMasterIdLst>
    <p:handoutMasterId r:id="rId8"/>
  </p:handoutMasterIdLst>
  <p:sldIdLst>
    <p:sldId id="468" r:id="rId2"/>
    <p:sldId id="498" r:id="rId3"/>
    <p:sldId id="508" r:id="rId4"/>
    <p:sldId id="509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5B93719-C66B-43C5-AD46-3A2061B2E6A2}">
          <p14:sldIdLst>
            <p14:sldId id="468"/>
            <p14:sldId id="498"/>
            <p14:sldId id="508"/>
            <p14:sldId id="509"/>
            <p14:sldId id="264"/>
          </p14:sldIdLst>
        </p14:section>
        <p14:section name="Sección sin título" id="{1667FC78-C948-474E-AE90-111205496B3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A00"/>
    <a:srgbClr val="3E5F27"/>
    <a:srgbClr val="766363"/>
    <a:srgbClr val="FFF5EA"/>
    <a:srgbClr val="00324D"/>
    <a:srgbClr val="FF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04"/>
    <p:restoredTop sz="93568" autoAdjust="0"/>
  </p:normalViewPr>
  <p:slideViewPr>
    <p:cSldViewPr snapToGrid="0">
      <p:cViewPr>
        <p:scale>
          <a:sx n="61" d="100"/>
          <a:sy n="61" d="100"/>
        </p:scale>
        <p:origin x="1008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92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52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93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965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0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802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89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443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00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923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09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198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232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41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64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7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3786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099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9260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FF890D-F3AC-9928-32A3-F179DB21A0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48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EDE1298D-A4F7-F1E4-F1B3-3D2F5117E0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B39820-C822-5D71-439D-76D8E95C16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4859" y="303050"/>
            <a:ext cx="855785" cy="83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0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731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13" Type="http://schemas.openxmlformats.org/officeDocument/2006/relationships/image" Target="../media/image15.png" /><Relationship Id="rId3" Type="http://schemas.openxmlformats.org/officeDocument/2006/relationships/image" Target="../media/image5.svg" /><Relationship Id="rId7" Type="http://schemas.openxmlformats.org/officeDocument/2006/relationships/image" Target="../media/image9.svg" /><Relationship Id="rId12" Type="http://schemas.openxmlformats.org/officeDocument/2006/relationships/image" Target="../media/image14.svg" /><Relationship Id="rId2" Type="http://schemas.openxmlformats.org/officeDocument/2006/relationships/image" Target="../media/image4.png" /><Relationship Id="rId16" Type="http://schemas.openxmlformats.org/officeDocument/2006/relationships/image" Target="../media/image18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8.png" /><Relationship Id="rId11" Type="http://schemas.openxmlformats.org/officeDocument/2006/relationships/image" Target="../media/image13.png" /><Relationship Id="rId5" Type="http://schemas.openxmlformats.org/officeDocument/2006/relationships/image" Target="../media/image7.svg" /><Relationship Id="rId15" Type="http://schemas.openxmlformats.org/officeDocument/2006/relationships/image" Target="../media/image17.png" /><Relationship Id="rId10" Type="http://schemas.openxmlformats.org/officeDocument/2006/relationships/image" Target="../media/image12.png" /><Relationship Id="rId4" Type="http://schemas.openxmlformats.org/officeDocument/2006/relationships/image" Target="../media/image6.png" /><Relationship Id="rId9" Type="http://schemas.openxmlformats.org/officeDocument/2006/relationships/image" Target="../media/image11.svg" /><Relationship Id="rId14" Type="http://schemas.openxmlformats.org/officeDocument/2006/relationships/image" Target="../media/image16.sv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9.png" /><Relationship Id="rId3" Type="http://schemas.openxmlformats.org/officeDocument/2006/relationships/image" Target="../media/image19.png" /><Relationship Id="rId7" Type="http://schemas.openxmlformats.org/officeDocument/2006/relationships/image" Target="../media/image23.svg" /><Relationship Id="rId12" Type="http://schemas.openxmlformats.org/officeDocument/2006/relationships/image" Target="../media/image28.svg" /><Relationship Id="rId2" Type="http://schemas.openxmlformats.org/officeDocument/2006/relationships/notesSlide" Target="../notesSlides/notesSlide3.xml" /><Relationship Id="rId16" Type="http://schemas.openxmlformats.org/officeDocument/2006/relationships/image" Target="../media/image32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22.png" /><Relationship Id="rId11" Type="http://schemas.openxmlformats.org/officeDocument/2006/relationships/image" Target="../media/image27.png" /><Relationship Id="rId5" Type="http://schemas.openxmlformats.org/officeDocument/2006/relationships/image" Target="../media/image21.svg" /><Relationship Id="rId15" Type="http://schemas.openxmlformats.org/officeDocument/2006/relationships/image" Target="../media/image31.png" /><Relationship Id="rId10" Type="http://schemas.openxmlformats.org/officeDocument/2006/relationships/image" Target="../media/image26.svg" /><Relationship Id="rId4" Type="http://schemas.openxmlformats.org/officeDocument/2006/relationships/image" Target="../media/image20.png" /><Relationship Id="rId9" Type="http://schemas.openxmlformats.org/officeDocument/2006/relationships/image" Target="../media/image25.png" /><Relationship Id="rId14" Type="http://schemas.openxmlformats.org/officeDocument/2006/relationships/image" Target="../media/image30.sv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888753" y="2349505"/>
            <a:ext cx="93619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Uso de las Cualificaciones en la Formación para el Trabajo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C2B0C5-A228-738B-028C-4D9E3BD27BF0}"/>
              </a:ext>
            </a:extLst>
          </p:cNvPr>
          <p:cNvSpPr txBox="1"/>
          <p:nvPr/>
        </p:nvSpPr>
        <p:spPr>
          <a:xfrm>
            <a:off x="6622279" y="4934828"/>
            <a:ext cx="46094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Dirección del Sistema Nacional de Formación para el Trabajo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Enero  27 de 2023</a:t>
            </a:r>
          </a:p>
        </p:txBody>
      </p:sp>
    </p:spTree>
    <p:extLst>
      <p:ext uri="{BB962C8B-B14F-4D97-AF65-F5344CB8AC3E}">
        <p14:creationId xmlns:p14="http://schemas.microsoft.com/office/powerpoint/2010/main" val="30796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6D04A5A-19A9-0ACE-6D0F-5E02EDC9D1DE}"/>
              </a:ext>
            </a:extLst>
          </p:cNvPr>
          <p:cNvSpPr txBox="1"/>
          <p:nvPr/>
        </p:nvSpPr>
        <p:spPr>
          <a:xfrm>
            <a:off x="1316351" y="1574038"/>
            <a:ext cx="89209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SENA apoya el diseño e implementación del Sistema Nacional de Cualificaciones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sistema plantea retos a la Entidad </a:t>
            </a:r>
          </a:p>
          <a:p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Avanzamos en el desarrollo de un ejercicio piloto de 2 programas de Formación para el Trabajo, correspondientes a los niveles 4 y 5 del MNC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2E6F1CF-C64D-CB82-1478-686F9F9BAF5F}"/>
              </a:ext>
            </a:extLst>
          </p:cNvPr>
          <p:cNvCxnSpPr>
            <a:cxnSpLocks/>
          </p:cNvCxnSpPr>
          <p:nvPr/>
        </p:nvCxnSpPr>
        <p:spPr>
          <a:xfrm>
            <a:off x="4359797" y="1007321"/>
            <a:ext cx="1736203" cy="0"/>
          </a:xfrm>
          <a:prstGeom prst="line">
            <a:avLst/>
          </a:prstGeom>
          <a:ln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3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DFA90B20-CFDD-7EEB-6C4D-FDC9B96FD132}"/>
              </a:ext>
            </a:extLst>
          </p:cNvPr>
          <p:cNvSpPr txBox="1"/>
          <p:nvPr/>
        </p:nvSpPr>
        <p:spPr>
          <a:xfrm>
            <a:off x="8461179" y="3502416"/>
            <a:ext cx="3117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defTabSz="685801">
              <a:defRPr sz="1400" b="1">
                <a:solidFill>
                  <a:srgbClr val="1F497D">
                    <a:lumMod val="50000"/>
                  </a:srgbClr>
                </a:solidFill>
                <a:latin typeface="Josefin Sans" panose="00000500000000000000" pitchFamily="2" charset="0"/>
                <a:cs typeface="Arial"/>
              </a:defRPr>
            </a:lvl1pPr>
          </a:lstStyle>
          <a:p>
            <a:pPr algn="ctr" defTabSz="914378">
              <a:defRPr/>
            </a:pPr>
            <a:r>
              <a:rPr lang="es-ES" b="0" dirty="0">
                <a:latin typeface="+mn-lt"/>
                <a:sym typeface="Arial"/>
              </a:rPr>
              <a:t>   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F957952-0943-B866-67D3-3B0C2CB346D0}"/>
              </a:ext>
            </a:extLst>
          </p:cNvPr>
          <p:cNvGrpSpPr/>
          <p:nvPr/>
        </p:nvGrpSpPr>
        <p:grpSpPr>
          <a:xfrm>
            <a:off x="-24536" y="4961366"/>
            <a:ext cx="4570441" cy="1727150"/>
            <a:chOff x="-63764" y="1556729"/>
            <a:chExt cx="4570441" cy="172715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DA970788-AB47-AB54-1B89-99B763AE32C9}"/>
                </a:ext>
              </a:extLst>
            </p:cNvPr>
            <p:cNvSpPr txBox="1"/>
            <p:nvPr/>
          </p:nvSpPr>
          <p:spPr>
            <a:xfrm>
              <a:off x="554076" y="1556729"/>
              <a:ext cx="289877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FC671A"/>
                  </a:solidFill>
                  <a:latin typeface="+mj-lt"/>
                  <a:sym typeface="Arial"/>
                </a:rPr>
                <a:t>Impacto de las cualificaciones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788D320-D711-EFAD-8698-A161C16B55AB}"/>
                </a:ext>
              </a:extLst>
            </p:cNvPr>
            <p:cNvSpPr txBox="1"/>
            <p:nvPr/>
          </p:nvSpPr>
          <p:spPr>
            <a:xfrm>
              <a:off x="-63764" y="2805861"/>
              <a:ext cx="219877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Empleabilidad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DC8AE71F-DF5C-9434-C52E-3C0C8CBF4ED0}"/>
                </a:ext>
              </a:extLst>
            </p:cNvPr>
            <p:cNvSpPr txBox="1"/>
            <p:nvPr/>
          </p:nvSpPr>
          <p:spPr>
            <a:xfrm>
              <a:off x="2250014" y="2760659"/>
              <a:ext cx="2256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Movilidad Educativa, formativa y laboral</a:t>
              </a:r>
            </a:p>
          </p:txBody>
        </p:sp>
        <p:pic>
          <p:nvPicPr>
            <p:cNvPr id="25" name="Gráfico 24" descr="Flecha curvada en sentido a las agujas del reloj">
              <a:extLst>
                <a:ext uri="{FF2B5EF4-FFF2-40B4-BE49-F238E27FC236}">
                  <a16:creationId xmlns:a16="http://schemas.microsoft.com/office/drawing/2014/main" id="{91B0AF46-93D7-58EF-D8B1-60A3DA4B2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155635">
              <a:off x="2679228" y="2124141"/>
              <a:ext cx="698131" cy="698131"/>
            </a:xfrm>
            <a:prstGeom prst="rect">
              <a:avLst/>
            </a:prstGeom>
          </p:spPr>
        </p:pic>
        <p:pic>
          <p:nvPicPr>
            <p:cNvPr id="26" name="Gráfico 25" descr="Flecha curvada en sentido a las agujas del reloj">
              <a:extLst>
                <a:ext uri="{FF2B5EF4-FFF2-40B4-BE49-F238E27FC236}">
                  <a16:creationId xmlns:a16="http://schemas.microsoft.com/office/drawing/2014/main" id="{5AE2881E-353B-F001-C6E8-889C55F2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2236721" flipH="1">
              <a:off x="652009" y="2176537"/>
              <a:ext cx="717154" cy="673718"/>
            </a:xfrm>
            <a:prstGeom prst="rect">
              <a:avLst/>
            </a:prstGeom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F6D8EFD7-C17A-A674-0653-347455604751}"/>
              </a:ext>
            </a:extLst>
          </p:cNvPr>
          <p:cNvGrpSpPr/>
          <p:nvPr/>
        </p:nvGrpSpPr>
        <p:grpSpPr>
          <a:xfrm>
            <a:off x="7519835" y="1209348"/>
            <a:ext cx="5090769" cy="2817574"/>
            <a:chOff x="7343985" y="3952557"/>
            <a:chExt cx="5090769" cy="281757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1AA1C9E8-913F-7ED7-DF0F-5E262DF712AF}"/>
                </a:ext>
              </a:extLst>
            </p:cNvPr>
            <p:cNvSpPr txBox="1"/>
            <p:nvPr/>
          </p:nvSpPr>
          <p:spPr>
            <a:xfrm>
              <a:off x="7343985" y="3952557"/>
              <a:ext cx="446639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31859C"/>
                  </a:solidFill>
                  <a:latin typeface="+mj-lt"/>
                  <a:sym typeface="Arial"/>
                </a:rPr>
                <a:t>Uso de nuevos referentes para la gestión de la Formación Profesional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6144941-AA89-990D-FFC5-DB8BCA65AF42}"/>
                </a:ext>
              </a:extLst>
            </p:cNvPr>
            <p:cNvSpPr txBox="1"/>
            <p:nvPr/>
          </p:nvSpPr>
          <p:spPr>
            <a:xfrm>
              <a:off x="7383370" y="503760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Diseño y Desarrollo Curricular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5D7B9B4-4826-CD47-54CB-376DC02DEB3D}"/>
                </a:ext>
              </a:extLst>
            </p:cNvPr>
            <p:cNvSpPr txBox="1"/>
            <p:nvPr/>
          </p:nvSpPr>
          <p:spPr>
            <a:xfrm>
              <a:off x="9317007" y="558815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Administración Educativa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66DC995-7FF9-ED6C-7CD2-EAC94349B24A}"/>
                </a:ext>
              </a:extLst>
            </p:cNvPr>
            <p:cNvSpPr txBox="1"/>
            <p:nvPr/>
          </p:nvSpPr>
          <p:spPr>
            <a:xfrm>
              <a:off x="7444125" y="6144560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Ambientes de Formación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152B4CA-99E4-3869-FD0D-E50318F4D3EC}"/>
                </a:ext>
              </a:extLst>
            </p:cNvPr>
            <p:cNvSpPr txBox="1"/>
            <p:nvPr/>
          </p:nvSpPr>
          <p:spPr>
            <a:xfrm>
              <a:off x="9314399" y="640202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Instructores</a:t>
              </a:r>
            </a:p>
          </p:txBody>
        </p:sp>
        <p:pic>
          <p:nvPicPr>
            <p:cNvPr id="13" name="Gráfico 12" descr="Flecha curvada en sentido a las agujas del reloj">
              <a:extLst>
                <a:ext uri="{FF2B5EF4-FFF2-40B4-BE49-F238E27FC236}">
                  <a16:creationId xmlns:a16="http://schemas.microsoft.com/office/drawing/2014/main" id="{676E69FF-A09D-EDE3-0A99-EBE82B2BE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340630">
              <a:off x="9997053" y="5607928"/>
              <a:ext cx="444710" cy="940836"/>
            </a:xfrm>
            <a:prstGeom prst="rect">
              <a:avLst/>
            </a:prstGeom>
          </p:spPr>
        </p:pic>
        <p:pic>
          <p:nvPicPr>
            <p:cNvPr id="28" name="Gráfico 27" descr="Flecha curvada en sentido a las agujas del reloj">
              <a:extLst>
                <a:ext uri="{FF2B5EF4-FFF2-40B4-BE49-F238E27FC236}">
                  <a16:creationId xmlns:a16="http://schemas.microsoft.com/office/drawing/2014/main" id="{1C54489F-68BA-1173-C95A-5EC8E11CD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24409" flipV="1">
              <a:off x="9386618" y="5028706"/>
              <a:ext cx="458790" cy="945467"/>
            </a:xfrm>
            <a:prstGeom prst="rect">
              <a:avLst/>
            </a:prstGeom>
          </p:spPr>
        </p:pic>
        <p:pic>
          <p:nvPicPr>
            <p:cNvPr id="29" name="Gráfico 28" descr="Flecha curvada en sentido a las agujas del reloj">
              <a:extLst>
                <a:ext uri="{FF2B5EF4-FFF2-40B4-BE49-F238E27FC236}">
                  <a16:creationId xmlns:a16="http://schemas.microsoft.com/office/drawing/2014/main" id="{DAB09074-5C0F-2B18-3723-A1B35AAF7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 flipV="1">
              <a:off x="9389441" y="6068002"/>
              <a:ext cx="458790" cy="945467"/>
            </a:xfrm>
            <a:prstGeom prst="rect">
              <a:avLst/>
            </a:prstGeom>
          </p:spPr>
        </p:pic>
      </p:grpSp>
      <p:sp>
        <p:nvSpPr>
          <p:cNvPr id="33" name="Título 1">
            <a:extLst>
              <a:ext uri="{FF2B5EF4-FFF2-40B4-BE49-F238E27FC236}">
                <a16:creationId xmlns:a16="http://schemas.microsoft.com/office/drawing/2014/main" id="{8AA90ADC-22E9-5084-7DCB-7D35AD513788}"/>
              </a:ext>
            </a:extLst>
          </p:cNvPr>
          <p:cNvSpPr txBox="1">
            <a:spLocks/>
          </p:cNvSpPr>
          <p:nvPr/>
        </p:nvSpPr>
        <p:spPr>
          <a:xfrm>
            <a:off x="464325" y="426716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b="1" dirty="0">
                <a:solidFill>
                  <a:schemeClr val="bg1">
                    <a:lumMod val="50000"/>
                  </a:schemeClr>
                </a:solidFill>
              </a:rPr>
              <a:t>REFLEXIONES USO DE LAS CUALIFICACIONES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CFE3B2F-C32B-14D7-DE7E-424B53D0FF76}"/>
              </a:ext>
            </a:extLst>
          </p:cNvPr>
          <p:cNvGrpSpPr/>
          <p:nvPr/>
        </p:nvGrpSpPr>
        <p:grpSpPr>
          <a:xfrm>
            <a:off x="119004" y="1074794"/>
            <a:ext cx="3917931" cy="3294995"/>
            <a:chOff x="72431" y="1030901"/>
            <a:chExt cx="3917931" cy="3294995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DBA187B-2D7B-E6C6-59BC-E88C495B08DC}"/>
                </a:ext>
              </a:extLst>
            </p:cNvPr>
            <p:cNvSpPr txBox="1"/>
            <p:nvPr/>
          </p:nvSpPr>
          <p:spPr>
            <a:xfrm>
              <a:off x="2652451" y="2644421"/>
              <a:ext cx="133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Socialización</a:t>
              </a:r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7078CC1-E8F2-77DA-D3A5-72D799FA5665}"/>
                </a:ext>
              </a:extLst>
            </p:cNvPr>
            <p:cNvGrpSpPr/>
            <p:nvPr/>
          </p:nvGrpSpPr>
          <p:grpSpPr>
            <a:xfrm>
              <a:off x="377238" y="1197145"/>
              <a:ext cx="2996799" cy="3128751"/>
              <a:chOff x="486642" y="3851722"/>
              <a:chExt cx="2996799" cy="3128751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F5593E7C-963A-8EAB-F5D1-2844D3704858}"/>
                  </a:ext>
                </a:extLst>
              </p:cNvPr>
              <p:cNvSpPr txBox="1"/>
              <p:nvPr/>
            </p:nvSpPr>
            <p:spPr>
              <a:xfrm>
                <a:off x="486642" y="3851722"/>
                <a:ext cx="299679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2000" dirty="0">
                    <a:solidFill>
                      <a:srgbClr val="1AB299"/>
                    </a:solidFill>
                    <a:latin typeface="+mj-lt"/>
                    <a:sym typeface="Arial"/>
                  </a:rPr>
                  <a:t>Nueva cultura sobre las cualificaciones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E44EC12-5656-BA61-ED2B-EE2E945F6429}"/>
                  </a:ext>
                </a:extLst>
              </p:cNvPr>
              <p:cNvSpPr txBox="1"/>
              <p:nvPr/>
            </p:nvSpPr>
            <p:spPr>
              <a:xfrm>
                <a:off x="1043932" y="4704722"/>
                <a:ext cx="18725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1600" b="0" dirty="0">
                    <a:latin typeface="+mn-lt"/>
                    <a:sym typeface="Arial"/>
                  </a:rPr>
                  <a:t>Comprensión</a:t>
                </a:r>
              </a:p>
            </p:txBody>
          </p:sp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CE61D08E-CC54-E78D-55D2-B91F3EA35F58}"/>
                  </a:ext>
                </a:extLst>
              </p:cNvPr>
              <p:cNvSpPr txBox="1"/>
              <p:nvPr/>
            </p:nvSpPr>
            <p:spPr>
              <a:xfrm>
                <a:off x="694783" y="6241809"/>
                <a:ext cx="259932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b="0" dirty="0">
                    <a:latin typeface="+mn-lt"/>
                    <a:sym typeface="Arial"/>
                  </a:rPr>
                  <a:t>Apropiación conceptual incorporada en los procesos misionales</a:t>
                </a:r>
              </a:p>
            </p:txBody>
          </p:sp>
          <p:pic>
            <p:nvPicPr>
              <p:cNvPr id="18" name="Gráfico 17" descr="Flecha curvada en sentido a las agujas del reloj">
                <a:extLst>
                  <a:ext uri="{FF2B5EF4-FFF2-40B4-BE49-F238E27FC236}">
                    <a16:creationId xmlns:a16="http://schemas.microsoft.com/office/drawing/2014/main" id="{6AA58156-7951-55E5-1503-0E6E38B6E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930779">
                <a:off x="2775139" y="4701457"/>
                <a:ext cx="698131" cy="698131"/>
              </a:xfrm>
              <a:prstGeom prst="rect">
                <a:avLst/>
              </a:prstGeom>
            </p:spPr>
          </p:pic>
          <p:pic>
            <p:nvPicPr>
              <p:cNvPr id="19" name="Gráfico 18" descr="Flecha curvada en sentido a las agujas del reloj">
                <a:extLst>
                  <a:ext uri="{FF2B5EF4-FFF2-40B4-BE49-F238E27FC236}">
                    <a16:creationId xmlns:a16="http://schemas.microsoft.com/office/drawing/2014/main" id="{BF9E27D0-2462-A82E-4DFB-66808C88F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236721" flipH="1">
                <a:off x="646746" y="4752300"/>
                <a:ext cx="717154" cy="673718"/>
              </a:xfrm>
              <a:prstGeom prst="rect">
                <a:avLst/>
              </a:prstGeom>
            </p:spPr>
          </p:pic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2487FB5A-46EE-45EB-80C5-592F3D3B9C7D}"/>
                  </a:ext>
                </a:extLst>
              </p:cNvPr>
              <p:cNvCxnSpPr>
                <a:stCxn id="16" idx="2"/>
                <a:endCxn id="17" idx="0"/>
              </p:cNvCxnSpPr>
              <p:nvPr/>
            </p:nvCxnSpPr>
            <p:spPr>
              <a:xfrm>
                <a:off x="1980187" y="5043276"/>
                <a:ext cx="14256" cy="1198533"/>
              </a:xfrm>
              <a:prstGeom prst="line">
                <a:avLst/>
              </a:prstGeom>
              <a:ln>
                <a:solidFill>
                  <a:srgbClr val="1AB299"/>
                </a:solidFill>
                <a:prstDash val="dash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8C2FEE8E-4CA2-F213-C599-48F7512FDF2E}"/>
                </a:ext>
              </a:extLst>
            </p:cNvPr>
            <p:cNvCxnSpPr>
              <a:cxnSpLocks/>
            </p:cNvCxnSpPr>
            <p:nvPr/>
          </p:nvCxnSpPr>
          <p:spPr>
            <a:xfrm>
              <a:off x="646147" y="1030901"/>
              <a:ext cx="1736203" cy="0"/>
            </a:xfrm>
            <a:prstGeom prst="line">
              <a:avLst/>
            </a:prstGeom>
            <a:ln>
              <a:solidFill>
                <a:srgbClr val="38A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C8FB1E01-C653-873D-02D9-E34B1A817A16}"/>
                </a:ext>
              </a:extLst>
            </p:cNvPr>
            <p:cNvSpPr txBox="1"/>
            <p:nvPr/>
          </p:nvSpPr>
          <p:spPr>
            <a:xfrm>
              <a:off x="72431" y="2775942"/>
              <a:ext cx="144181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Capacitación</a:t>
              </a: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1BE0AC42-98F3-D341-9092-5A0EB92BD7D9}"/>
              </a:ext>
            </a:extLst>
          </p:cNvPr>
          <p:cNvGrpSpPr/>
          <p:nvPr/>
        </p:nvGrpSpPr>
        <p:grpSpPr>
          <a:xfrm>
            <a:off x="7821667" y="4327557"/>
            <a:ext cx="4028071" cy="2383606"/>
            <a:chOff x="7608473" y="1425264"/>
            <a:chExt cx="4028071" cy="2383606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2E8A8A5-5CB9-9615-0C06-5E85B5CC5739}"/>
                </a:ext>
              </a:extLst>
            </p:cNvPr>
            <p:cNvSpPr txBox="1"/>
            <p:nvPr/>
          </p:nvSpPr>
          <p:spPr>
            <a:xfrm>
              <a:off x="7608473" y="1425264"/>
              <a:ext cx="386795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A9C54F"/>
                  </a:solidFill>
                  <a:latin typeface="+mj-lt"/>
                  <a:sym typeface="Arial"/>
                </a:rPr>
                <a:t>Rol de la Entidad en el contexto del Sistema Nacional de Cualificaciones 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72BD40F-B135-E5DA-54BB-8BCCDE443686}"/>
                </a:ext>
              </a:extLst>
            </p:cNvPr>
            <p:cNvSpPr txBox="1"/>
            <p:nvPr/>
          </p:nvSpPr>
          <p:spPr>
            <a:xfrm>
              <a:off x="8330304" y="2477813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analizan  las implicaciones del SNC</a:t>
              </a:r>
            </a:p>
          </p:txBody>
        </p:sp>
        <p:pic>
          <p:nvPicPr>
            <p:cNvPr id="27" name="Gráfico 26" descr="Flecha ligeramente curva">
              <a:extLst>
                <a:ext uri="{FF2B5EF4-FFF2-40B4-BE49-F238E27FC236}">
                  <a16:creationId xmlns:a16="http://schemas.microsoft.com/office/drawing/2014/main" id="{37C85780-1C49-525D-DD20-AFC229547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6072640" flipV="1">
              <a:off x="9803497" y="2809289"/>
              <a:ext cx="480604" cy="665004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A8268F4-10F8-BB0A-ECAE-AE8E8F09954F}"/>
                </a:ext>
              </a:extLst>
            </p:cNvPr>
            <p:cNvSpPr txBox="1"/>
            <p:nvPr/>
          </p:nvSpPr>
          <p:spPr>
            <a:xfrm>
              <a:off x="8518797" y="3285650"/>
              <a:ext cx="31177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organiza la  contribución  institucional al sistema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D682C7E3-198A-70A0-9A07-93F43BF3A12C}"/>
              </a:ext>
            </a:extLst>
          </p:cNvPr>
          <p:cNvGrpSpPr/>
          <p:nvPr/>
        </p:nvGrpSpPr>
        <p:grpSpPr>
          <a:xfrm>
            <a:off x="3636668" y="1679667"/>
            <a:ext cx="4493351" cy="4489205"/>
            <a:chOff x="3747030" y="1679667"/>
            <a:chExt cx="4493351" cy="4489205"/>
          </a:xfrm>
        </p:grpSpPr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ED94B346-3613-43A8-4E6B-58E2D4D9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566452">
              <a:off x="3747030" y="1679667"/>
              <a:ext cx="4493351" cy="4489205"/>
            </a:xfrm>
            <a:prstGeom prst="rect">
              <a:avLst/>
            </a:prstGeom>
          </p:spPr>
        </p:pic>
        <p:pic>
          <p:nvPicPr>
            <p:cNvPr id="45" name="Gráfico 44" descr="Apretón de manos contorno">
              <a:extLst>
                <a:ext uri="{FF2B5EF4-FFF2-40B4-BE49-F238E27FC236}">
                  <a16:creationId xmlns:a16="http://schemas.microsoft.com/office/drawing/2014/main" id="{542B8E62-BA5A-38B1-76AC-6A4A5BE89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1335450">
              <a:off x="4771396" y="4777242"/>
              <a:ext cx="1027951" cy="1027951"/>
            </a:xfrm>
            <a:prstGeom prst="rect">
              <a:avLst/>
            </a:prstGeom>
          </p:spPr>
        </p:pic>
        <p:pic>
          <p:nvPicPr>
            <p:cNvPr id="46" name="Gráfico 45" descr="Crecimiento empresarial contorno">
              <a:extLst>
                <a:ext uri="{FF2B5EF4-FFF2-40B4-BE49-F238E27FC236}">
                  <a16:creationId xmlns:a16="http://schemas.microsoft.com/office/drawing/2014/main" id="{97CD3898-0FB5-DCAA-7960-6E3D4A14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28763" y="2470453"/>
              <a:ext cx="914400" cy="914400"/>
            </a:xfrm>
            <a:prstGeom prst="rect">
              <a:avLst/>
            </a:prstGeom>
          </p:spPr>
        </p:pic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CC0E5EBF-9D7C-B76B-2A5E-88F028C0CA4A}"/>
                </a:ext>
              </a:extLst>
            </p:cNvPr>
            <p:cNvSpPr txBox="1"/>
            <p:nvPr/>
          </p:nvSpPr>
          <p:spPr>
            <a:xfrm>
              <a:off x="4882211" y="3386161"/>
              <a:ext cx="225666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b="1" dirty="0">
                  <a:solidFill>
                    <a:schemeClr val="bg1">
                      <a:lumMod val="50000"/>
                    </a:schemeClr>
                  </a:solidFill>
                </a:rPr>
                <a:t>MODELO INSTITUCIONAL DE CUALIFICACIONES</a:t>
              </a:r>
              <a:endParaRPr lang="es-CO" sz="1600" dirty="0"/>
            </a:p>
          </p:txBody>
        </p:sp>
        <p:pic>
          <p:nvPicPr>
            <p:cNvPr id="48" name="Gráfico 47" descr="Tabla contorno">
              <a:extLst>
                <a:ext uri="{FF2B5EF4-FFF2-40B4-BE49-F238E27FC236}">
                  <a16:creationId xmlns:a16="http://schemas.microsoft.com/office/drawing/2014/main" id="{38E25523-552D-80B5-4EF5-234B001D5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192250" y="2225845"/>
              <a:ext cx="914400" cy="914400"/>
            </a:xfrm>
            <a:prstGeom prst="rect">
              <a:avLst/>
            </a:prstGeom>
          </p:spPr>
        </p:pic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44E11B8A-6035-194F-D083-8213941C545F}"/>
                </a:ext>
              </a:extLst>
            </p:cNvPr>
            <p:cNvSpPr txBox="1"/>
            <p:nvPr/>
          </p:nvSpPr>
          <p:spPr>
            <a:xfrm>
              <a:off x="7106650" y="2852099"/>
              <a:ext cx="914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b="1" dirty="0">
                  <a:solidFill>
                    <a:schemeClr val="bg1"/>
                  </a:solidFill>
                </a:rPr>
                <a:t>CUOC</a:t>
              </a:r>
              <a:endParaRPr lang="es-CO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1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FACFAE4C-AFB0-62F3-F070-A8B8A5AD8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864" t="31417" r="13671" b="55719"/>
          <a:stretch/>
        </p:blipFill>
        <p:spPr>
          <a:xfrm>
            <a:off x="3716177" y="4423761"/>
            <a:ext cx="1057148" cy="113329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FE24F2C-0BFD-45F0-6DB8-03BE54755705}"/>
              </a:ext>
            </a:extLst>
          </p:cNvPr>
          <p:cNvSpPr txBox="1"/>
          <p:nvPr/>
        </p:nvSpPr>
        <p:spPr>
          <a:xfrm>
            <a:off x="4419069" y="128171"/>
            <a:ext cx="19817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CO" sz="800" b="1" i="0" u="none" strike="noStrike" baseline="0" dirty="0">
              <a:solidFill>
                <a:srgbClr val="38AA00"/>
              </a:solidFill>
              <a:latin typeface="Calibri" panose="020F0502020204030204" pitchFamily="34" charset="0"/>
            </a:endParaRPr>
          </a:p>
          <a:p>
            <a:pPr marR="78640">
              <a:lnSpc>
                <a:spcPct val="90000"/>
              </a:lnSpc>
              <a:spcBef>
                <a:spcPct val="0"/>
              </a:spcBef>
            </a:pPr>
            <a:r>
              <a:rPr lang="es-CO" sz="4000" b="1" dirty="0">
                <a:solidFill>
                  <a:srgbClr val="38AA00"/>
                </a:solidFill>
                <a:latin typeface="Work Sans Medium" pitchFamily="2" charset="77"/>
                <a:ea typeface="+mj-ea"/>
                <a:cs typeface="+mj-cs"/>
              </a:rPr>
              <a:t>Retos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960CA96-D828-53CE-8B4A-DD6ED261CD60}"/>
              </a:ext>
            </a:extLst>
          </p:cNvPr>
          <p:cNvCxnSpPr/>
          <p:nvPr/>
        </p:nvCxnSpPr>
        <p:spPr>
          <a:xfrm>
            <a:off x="7619877" y="2350435"/>
            <a:ext cx="1538656" cy="0"/>
          </a:xfrm>
          <a:prstGeom prst="line">
            <a:avLst/>
          </a:prstGeom>
          <a:ln w="508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áfico 21" descr="Firma contorno">
            <a:extLst>
              <a:ext uri="{FF2B5EF4-FFF2-40B4-BE49-F238E27FC236}">
                <a16:creationId xmlns:a16="http://schemas.microsoft.com/office/drawing/2014/main" id="{0080B76D-F9AF-2845-1F7B-8BB0E1DE5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1869" y="5258138"/>
            <a:ext cx="914400" cy="9144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B55626DD-5828-A4A3-EFA1-9F1854567B81}"/>
              </a:ext>
            </a:extLst>
          </p:cNvPr>
          <p:cNvGrpSpPr/>
          <p:nvPr/>
        </p:nvGrpSpPr>
        <p:grpSpPr>
          <a:xfrm>
            <a:off x="7770904" y="860470"/>
            <a:ext cx="1284531" cy="1256032"/>
            <a:chOff x="9337082" y="943584"/>
            <a:chExt cx="1284531" cy="1256032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23B2C06A-289B-984C-3289-B4E36F755EFB}"/>
                </a:ext>
              </a:extLst>
            </p:cNvPr>
            <p:cNvSpPr txBox="1"/>
            <p:nvPr/>
          </p:nvSpPr>
          <p:spPr>
            <a:xfrm>
              <a:off x="9337082" y="1857984"/>
              <a:ext cx="1284531" cy="3416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CALIDAD</a:t>
              </a:r>
              <a:endParaRPr lang="es-CO" sz="1600" b="0" i="0" u="none" strike="noStrike" baseline="0" dirty="0">
                <a:solidFill>
                  <a:srgbClr val="FB671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2" name="Gráfico 31" descr="Lluvia de ideas de grupo contorno">
              <a:extLst>
                <a:ext uri="{FF2B5EF4-FFF2-40B4-BE49-F238E27FC236}">
                  <a16:creationId xmlns:a16="http://schemas.microsoft.com/office/drawing/2014/main" id="{EF785C19-A30E-0E25-BC3E-15B37DB82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69219" y="943584"/>
              <a:ext cx="914400" cy="914400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6F087BE3-83C0-0ADE-3467-FF229489D999}"/>
              </a:ext>
            </a:extLst>
          </p:cNvPr>
          <p:cNvGrpSpPr/>
          <p:nvPr/>
        </p:nvGrpSpPr>
        <p:grpSpPr>
          <a:xfrm>
            <a:off x="3917510" y="1435632"/>
            <a:ext cx="2977396" cy="2239339"/>
            <a:chOff x="4683326" y="757484"/>
            <a:chExt cx="2977396" cy="223933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4F2FAA0-83EC-CB0C-655F-48DA476787F4}"/>
                </a:ext>
              </a:extLst>
            </p:cNvPr>
            <p:cNvSpPr txBox="1"/>
            <p:nvPr/>
          </p:nvSpPr>
          <p:spPr>
            <a:xfrm>
              <a:off x="5261319" y="1956368"/>
              <a:ext cx="1967703" cy="3416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FLEXIBILIDAD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0DA0980-20FF-4422-B33C-D1AF4F50D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584" t="37748" r="36935" b="43234"/>
            <a:stretch/>
          </p:blipFill>
          <p:spPr>
            <a:xfrm>
              <a:off x="5131023" y="757484"/>
              <a:ext cx="2131282" cy="123570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29D303E-B538-AED8-F546-668F89584E10}"/>
                </a:ext>
              </a:extLst>
            </p:cNvPr>
            <p:cNvSpPr txBox="1"/>
            <p:nvPr/>
          </p:nvSpPr>
          <p:spPr>
            <a:xfrm>
              <a:off x="4683326" y="2350492"/>
              <a:ext cx="2977396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Equivalencias</a:t>
              </a:r>
            </a:p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Créditos</a:t>
              </a: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6770CD99-0728-E3BA-0758-B3EC66FFC3E9}"/>
              </a:ext>
            </a:extLst>
          </p:cNvPr>
          <p:cNvGrpSpPr/>
          <p:nvPr/>
        </p:nvGrpSpPr>
        <p:grpSpPr>
          <a:xfrm>
            <a:off x="308609" y="4265479"/>
            <a:ext cx="5712013" cy="1263913"/>
            <a:chOff x="5155456" y="4536419"/>
            <a:chExt cx="5712013" cy="1263913"/>
          </a:xfrm>
        </p:grpSpPr>
        <p:pic>
          <p:nvPicPr>
            <p:cNvPr id="15" name="Gráfico 14" descr="Producción contorno">
              <a:extLst>
                <a:ext uri="{FF2B5EF4-FFF2-40B4-BE49-F238E27FC236}">
                  <a16:creationId xmlns:a16="http://schemas.microsoft.com/office/drawing/2014/main" id="{978EA57A-6193-F6F0-EB0A-E449F29F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38800" y="4885932"/>
              <a:ext cx="914400" cy="914400"/>
            </a:xfrm>
            <a:prstGeom prst="rect">
              <a:avLst/>
            </a:prstGeom>
          </p:spPr>
        </p:pic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B3BDAE32-BDDB-C8EB-DF41-069D26EF9545}"/>
                </a:ext>
              </a:extLst>
            </p:cNvPr>
            <p:cNvCxnSpPr>
              <a:cxnSpLocks/>
            </p:cNvCxnSpPr>
            <p:nvPr/>
          </p:nvCxnSpPr>
          <p:spPr>
            <a:xfrm>
              <a:off x="6593903" y="5116200"/>
              <a:ext cx="137685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463A6964-F3DA-B984-831E-D10BD83AD5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200" y="5496704"/>
              <a:ext cx="14582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B3B226B3-C552-EFF7-59FB-C04BE5D9BC85}"/>
                </a:ext>
              </a:extLst>
            </p:cNvPr>
            <p:cNvSpPr txBox="1"/>
            <p:nvPr/>
          </p:nvSpPr>
          <p:spPr>
            <a:xfrm>
              <a:off x="5155456" y="4536419"/>
              <a:ext cx="5712013" cy="341632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RELACIONAMIENTO CON SECTOR PRODUCTIVO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6C212223-5E2E-62FE-49D8-F2E4ADECD74C}"/>
              </a:ext>
            </a:extLst>
          </p:cNvPr>
          <p:cNvGrpSpPr/>
          <p:nvPr/>
        </p:nvGrpSpPr>
        <p:grpSpPr>
          <a:xfrm rot="20343014">
            <a:off x="1053458" y="1518463"/>
            <a:ext cx="2101885" cy="1762593"/>
            <a:chOff x="611795" y="2385757"/>
            <a:chExt cx="2101885" cy="1762593"/>
          </a:xfrm>
        </p:grpSpPr>
        <p:pic>
          <p:nvPicPr>
            <p:cNvPr id="36" name="Gráfico 35" descr="Microscopio con relleno sólido">
              <a:extLst>
                <a:ext uri="{FF2B5EF4-FFF2-40B4-BE49-F238E27FC236}">
                  <a16:creationId xmlns:a16="http://schemas.microsoft.com/office/drawing/2014/main" id="{4683F0E0-3DDD-2F16-4B6B-9833EBDFF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3491" y="2774379"/>
              <a:ext cx="1373971" cy="1373971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DB330FC2-12F7-F718-09CB-AEFEB3984457}"/>
                </a:ext>
              </a:extLst>
            </p:cNvPr>
            <p:cNvSpPr txBox="1"/>
            <p:nvPr/>
          </p:nvSpPr>
          <p:spPr>
            <a:xfrm>
              <a:off x="611795" y="2385757"/>
              <a:ext cx="2101885" cy="34527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 algn="ctr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INVESTIGACIÓN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053C0A7-540F-5696-2E71-7FA18E1E768F}"/>
              </a:ext>
            </a:extLst>
          </p:cNvPr>
          <p:cNvSpPr txBox="1"/>
          <p:nvPr/>
        </p:nvSpPr>
        <p:spPr>
          <a:xfrm>
            <a:off x="1932668" y="6011159"/>
            <a:ext cx="58278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ALINEACIÓN PLAN NACIONAL ESTRATÉGIOO INSTITUCIONAL CON EL PLAN NACIONAL  DE DESARROLLO</a:t>
            </a:r>
            <a:endParaRPr lang="es-CO" dirty="0"/>
          </a:p>
        </p:txBody>
      </p:sp>
      <p:pic>
        <p:nvPicPr>
          <p:cNvPr id="53" name="Gráfico 52" descr="Aula de clases con relleno sólido">
            <a:extLst>
              <a:ext uri="{FF2B5EF4-FFF2-40B4-BE49-F238E27FC236}">
                <a16:creationId xmlns:a16="http://schemas.microsoft.com/office/drawing/2014/main" id="{2A337B2C-68EF-1104-EA57-6DF02CC499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1029" y="4076008"/>
            <a:ext cx="1057148" cy="91440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97B96BEC-91CE-AF6A-3B31-411C5E3DDA32}"/>
              </a:ext>
            </a:extLst>
          </p:cNvPr>
          <p:cNvSpPr txBox="1"/>
          <p:nvPr/>
        </p:nvSpPr>
        <p:spPr>
          <a:xfrm rot="754207">
            <a:off x="9781506" y="3271891"/>
            <a:ext cx="2101885" cy="8402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 algn="ctr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CUALIFICACIÓN DE LOS INSTRUCTORES</a:t>
            </a:r>
            <a:endParaRPr lang="es-CO" sz="1400" b="1" dirty="0">
              <a:solidFill>
                <a:schemeClr val="tx1">
                  <a:lumMod val="85000"/>
                  <a:lumOff val="15000"/>
                </a:schemeClr>
              </a:solidFill>
              <a:latin typeface="Work Sans" pitchFamily="2" charset="0"/>
            </a:endParaRPr>
          </a:p>
        </p:txBody>
      </p:sp>
      <p:pic>
        <p:nvPicPr>
          <p:cNvPr id="56" name="Gráfico 55" descr="Dirigir dos pines por un camino contorno">
            <a:extLst>
              <a:ext uri="{FF2B5EF4-FFF2-40B4-BE49-F238E27FC236}">
                <a16:creationId xmlns:a16="http://schemas.microsoft.com/office/drawing/2014/main" id="{F5521420-CEC4-993F-B410-1AB37C3540C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94906" y="4102896"/>
            <a:ext cx="914400" cy="914400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AC98B684-6FD5-0B62-3A33-124CBA0AC664}"/>
              </a:ext>
            </a:extLst>
          </p:cNvPr>
          <p:cNvSpPr txBox="1"/>
          <p:nvPr/>
        </p:nvSpPr>
        <p:spPr>
          <a:xfrm>
            <a:off x="6572184" y="4958745"/>
            <a:ext cx="1929274" cy="3416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TRANSICIÓN</a:t>
            </a:r>
            <a:endParaRPr lang="es-CO" sz="1600" b="0" i="0" u="none" strike="noStrike" baseline="0" dirty="0">
              <a:solidFill>
                <a:srgbClr val="FB671A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EAECFD0-77D5-12EF-5B9A-7F14750A7693}"/>
              </a:ext>
            </a:extLst>
          </p:cNvPr>
          <p:cNvSpPr txBox="1"/>
          <p:nvPr/>
        </p:nvSpPr>
        <p:spPr>
          <a:xfrm>
            <a:off x="9055435" y="5337826"/>
            <a:ext cx="2826237" cy="12557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TRABAJAR POR </a:t>
            </a:r>
            <a:r>
              <a:rPr lang="es-ES" b="1" dirty="0">
                <a:latin typeface="Work Sans Medium" pitchFamily="2" charset="77"/>
                <a:ea typeface="+mj-ea"/>
                <a:cs typeface="+mj-cs"/>
              </a:rPr>
              <a:t>RESULTADOS DE APRENDIZAJE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EVIDENCIARLOS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EVALUARLOS </a:t>
            </a:r>
            <a:endParaRPr lang="es-CO" sz="1600" b="1" i="0" u="none" strike="noStrike" baseline="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3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01EB75E-8874-42DD-11A3-2D5CA1D238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032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0" ma:contentTypeDescription="Crear nuevo documento." ma:contentTypeScope="" ma:versionID="45757c5d587ad0ddd647a62684b6bb5d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56253c6914e04c648e23ea237ba13a46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873194-0F6B-4610-A829-7491275C5F66}"/>
</file>

<file path=customXml/itemProps2.xml><?xml version="1.0" encoding="utf-8"?>
<ds:datastoreItem xmlns:ds="http://schemas.openxmlformats.org/officeDocument/2006/customXml" ds:itemID="{49FDA9FB-C3F2-43E6-ABF6-B0103D360BCB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4284</TotalTime>
  <Words>187</Words>
  <Application>Microsoft Office PowerPoint</Application>
  <PresentationFormat>Panorámica</PresentationFormat>
  <Paragraphs>45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ximena leon rosas</cp:lastModifiedBy>
  <cp:revision>40</cp:revision>
  <dcterms:created xsi:type="dcterms:W3CDTF">2020-10-01T23:51:28Z</dcterms:created>
  <dcterms:modified xsi:type="dcterms:W3CDTF">2023-01-27T13:41:04Z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</Properties>
</file>