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1"/>
  </p:sldMasterIdLst>
  <p:notesMasterIdLst>
    <p:notesMasterId r:id="rId9"/>
  </p:notesMasterIdLst>
  <p:handoutMasterIdLst>
    <p:handoutMasterId r:id="rId10"/>
  </p:handoutMasterIdLst>
  <p:sldIdLst>
    <p:sldId id="468" r:id="rId2"/>
    <p:sldId id="498" r:id="rId3"/>
    <p:sldId id="511" r:id="rId4"/>
    <p:sldId id="510" r:id="rId5"/>
    <p:sldId id="508" r:id="rId6"/>
    <p:sldId id="509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75B93719-C66B-43C5-AD46-3A2061B2E6A2}">
          <p14:sldIdLst>
            <p14:sldId id="468"/>
            <p14:sldId id="498"/>
            <p14:sldId id="511"/>
            <p14:sldId id="510"/>
            <p14:sldId id="508"/>
            <p14:sldId id="509"/>
            <p14:sldId id="264"/>
          </p14:sldIdLst>
        </p14:section>
        <p14:section name="Sección sin título" id="{1667FC78-C948-474E-AE90-111205496B3D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38AA00"/>
    <a:srgbClr val="3E5F27"/>
    <a:srgbClr val="766363"/>
    <a:srgbClr val="FFF5EA"/>
    <a:srgbClr val="00324D"/>
    <a:srgbClr val="FF6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04"/>
    <p:restoredTop sz="93568" autoAdjust="0"/>
  </p:normalViewPr>
  <p:slideViewPr>
    <p:cSldViewPr snapToGrid="0">
      <p:cViewPr>
        <p:scale>
          <a:sx n="50" d="100"/>
          <a:sy n="50" d="100"/>
        </p:scale>
        <p:origin x="696" y="3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533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9999AFE6-721E-1D92-FFC0-72E02DBB97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A598C0A-ECF9-B897-80D5-1AE7ABA305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69B9F-131C-2846-AB8F-CEE154B4CAEB}" type="datetimeFigureOut">
              <a:rPr lang="es-CO" smtClean="0"/>
              <a:t>30/01/2023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88F308B-0102-A0B4-9A23-E807C735E8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E7CACDD-5D14-572A-2591-609B03F168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3070F-3F68-E043-9CC3-B53B4F22454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00459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0CB96-A603-FF42-AE46-F5F75F80A67B}" type="datetimeFigureOut">
              <a:rPr lang="es-CO" smtClean="0"/>
              <a:t>30/01/2023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06C58E-460D-4A4B-B0C2-1191B9D14F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1302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C58E-460D-4A4B-B0C2-1191B9D14FCB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78927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C58E-460D-4A4B-B0C2-1191B9D14FCB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8520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C58E-460D-4A4B-B0C2-1191B9D14FCB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71723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C58E-460D-4A4B-B0C2-1191B9D14FCB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8680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C58E-460D-4A4B-B0C2-1191B9D14FCB}" type="slidenum">
              <a:rPr lang="es-CO" smtClean="0"/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21931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30/01/2023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69657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30/01/2023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04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30/01/2023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38027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30/01/2023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6895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30/01/2023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4437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30/01/2023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0009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30/01/2023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29233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30/01/2023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093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30/01/2023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71982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30/01/2023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62326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30/01/2023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1415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30/01/2023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7640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30/01/2023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371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30/01/2023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3786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30/01/2023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1099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30/01/2023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92607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7DFF890D-F3AC-9928-32A3-F179DB21A0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6483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Patrón de fondo&#10;&#10;Descripción generada automáticamente">
            <a:extLst>
              <a:ext uri="{FF2B5EF4-FFF2-40B4-BE49-F238E27FC236}">
                <a16:creationId xmlns:a16="http://schemas.microsoft.com/office/drawing/2014/main" id="{EDE1298D-A4F7-F1E4-F1B3-3D2F5117E0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9B39820-C822-5D71-439D-76D8E95C16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4859" y="303050"/>
            <a:ext cx="855785" cy="83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807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86248-06F7-A441-A47A-264EBD310E11}" type="datetimeFigureOut">
              <a:rPr lang="es-CO" smtClean="0"/>
              <a:t>30/01/2023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7310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8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8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8.xml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 /><Relationship Id="rId13" Type="http://schemas.openxmlformats.org/officeDocument/2006/relationships/image" Target="../media/image15.png" /><Relationship Id="rId3" Type="http://schemas.openxmlformats.org/officeDocument/2006/relationships/image" Target="../media/image5.svg" /><Relationship Id="rId7" Type="http://schemas.openxmlformats.org/officeDocument/2006/relationships/image" Target="../media/image9.svg" /><Relationship Id="rId12" Type="http://schemas.openxmlformats.org/officeDocument/2006/relationships/image" Target="../media/image14.svg" /><Relationship Id="rId2" Type="http://schemas.openxmlformats.org/officeDocument/2006/relationships/image" Target="../media/image4.png" /><Relationship Id="rId16" Type="http://schemas.openxmlformats.org/officeDocument/2006/relationships/image" Target="../media/image18.svg" /><Relationship Id="rId1" Type="http://schemas.openxmlformats.org/officeDocument/2006/relationships/slideLayout" Target="../slideLayouts/slideLayout18.xml" /><Relationship Id="rId6" Type="http://schemas.openxmlformats.org/officeDocument/2006/relationships/image" Target="../media/image8.png" /><Relationship Id="rId11" Type="http://schemas.openxmlformats.org/officeDocument/2006/relationships/image" Target="../media/image13.png" /><Relationship Id="rId5" Type="http://schemas.openxmlformats.org/officeDocument/2006/relationships/image" Target="../media/image7.svg" /><Relationship Id="rId15" Type="http://schemas.openxmlformats.org/officeDocument/2006/relationships/image" Target="../media/image17.png" /><Relationship Id="rId10" Type="http://schemas.openxmlformats.org/officeDocument/2006/relationships/image" Target="../media/image12.png" /><Relationship Id="rId4" Type="http://schemas.openxmlformats.org/officeDocument/2006/relationships/image" Target="../media/image6.png" /><Relationship Id="rId9" Type="http://schemas.openxmlformats.org/officeDocument/2006/relationships/image" Target="../media/image11.svg" /><Relationship Id="rId14" Type="http://schemas.openxmlformats.org/officeDocument/2006/relationships/image" Target="../media/image16.svg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 /><Relationship Id="rId13" Type="http://schemas.openxmlformats.org/officeDocument/2006/relationships/image" Target="../media/image29.png" /><Relationship Id="rId3" Type="http://schemas.openxmlformats.org/officeDocument/2006/relationships/image" Target="../media/image19.png" /><Relationship Id="rId7" Type="http://schemas.openxmlformats.org/officeDocument/2006/relationships/image" Target="../media/image23.svg" /><Relationship Id="rId12" Type="http://schemas.openxmlformats.org/officeDocument/2006/relationships/image" Target="../media/image28.svg" /><Relationship Id="rId2" Type="http://schemas.openxmlformats.org/officeDocument/2006/relationships/notesSlide" Target="../notesSlides/notesSlide5.xml" /><Relationship Id="rId16" Type="http://schemas.openxmlformats.org/officeDocument/2006/relationships/image" Target="../media/image32.svg" /><Relationship Id="rId1" Type="http://schemas.openxmlformats.org/officeDocument/2006/relationships/slideLayout" Target="../slideLayouts/slideLayout18.xml" /><Relationship Id="rId6" Type="http://schemas.openxmlformats.org/officeDocument/2006/relationships/image" Target="../media/image22.png" /><Relationship Id="rId11" Type="http://schemas.openxmlformats.org/officeDocument/2006/relationships/image" Target="../media/image27.png" /><Relationship Id="rId5" Type="http://schemas.openxmlformats.org/officeDocument/2006/relationships/image" Target="../media/image21.svg" /><Relationship Id="rId15" Type="http://schemas.openxmlformats.org/officeDocument/2006/relationships/image" Target="../media/image31.png" /><Relationship Id="rId10" Type="http://schemas.openxmlformats.org/officeDocument/2006/relationships/image" Target="../media/image26.svg" /><Relationship Id="rId4" Type="http://schemas.openxmlformats.org/officeDocument/2006/relationships/image" Target="../media/image20.png" /><Relationship Id="rId9" Type="http://schemas.openxmlformats.org/officeDocument/2006/relationships/image" Target="../media/image25.png" /><Relationship Id="rId14" Type="http://schemas.openxmlformats.org/officeDocument/2006/relationships/image" Target="../media/image30.svg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1941310" y="1233625"/>
            <a:ext cx="9361937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itchFamily="2" charset="77"/>
              </a:rPr>
              <a:t>Socialización de la Oferta y Experiencias de Programas del Subsistema de Formación para el Trabajo</a:t>
            </a:r>
          </a:p>
          <a:p>
            <a:pPr algn="r"/>
            <a:endParaRPr lang="es-ES" sz="3600" b="1" dirty="0">
              <a:solidFill>
                <a:schemeClr val="tx1">
                  <a:lumMod val="75000"/>
                  <a:lumOff val="25000"/>
                </a:schemeClr>
              </a:solidFill>
              <a:latin typeface="Work Sans" pitchFamily="2" charset="77"/>
            </a:endParaRPr>
          </a:p>
          <a:p>
            <a:pPr algn="r"/>
            <a:r>
              <a:rPr lang="es-E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itchFamily="2" charset="77"/>
              </a:rPr>
              <a:t>Reflexiones y Retos del SENA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7C2B0C5-A228-738B-028C-4D9E3BD27BF0}"/>
              </a:ext>
            </a:extLst>
          </p:cNvPr>
          <p:cNvSpPr txBox="1"/>
          <p:nvPr/>
        </p:nvSpPr>
        <p:spPr>
          <a:xfrm>
            <a:off x="6622279" y="4934828"/>
            <a:ext cx="460948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</a:rPr>
              <a:t>Dirección del Sistema Nacional de Formación para el Trabajo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</a:rPr>
              <a:t>Enero  30 de 2023</a:t>
            </a:r>
          </a:p>
        </p:txBody>
      </p:sp>
    </p:spTree>
    <p:extLst>
      <p:ext uri="{BB962C8B-B14F-4D97-AF65-F5344CB8AC3E}">
        <p14:creationId xmlns:p14="http://schemas.microsoft.com/office/powerpoint/2010/main" val="3079616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6D04A5A-19A9-0ACE-6D0F-5E02EDC9D1DE}"/>
              </a:ext>
            </a:extLst>
          </p:cNvPr>
          <p:cNvSpPr txBox="1"/>
          <p:nvPr/>
        </p:nvSpPr>
        <p:spPr>
          <a:xfrm>
            <a:off x="1316351" y="1574038"/>
            <a:ext cx="892092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CO" sz="2800" dirty="0">
                <a:latin typeface="Work Sans Light" pitchFamily="2" charset="77"/>
              </a:rPr>
              <a:t>El SENA apoya el diseño e implementación del Sistema Nacional de Cualificaciones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CO" sz="2800" dirty="0">
              <a:latin typeface="Work Sans Light" pitchFamily="2" charset="7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CO" sz="2800" dirty="0">
                <a:latin typeface="Work Sans Light" pitchFamily="2" charset="77"/>
              </a:rPr>
              <a:t>El sistema plantea retos a la Entidad </a:t>
            </a:r>
          </a:p>
          <a:p>
            <a:endParaRPr lang="es-CO" sz="2800" dirty="0">
              <a:latin typeface="Work Sans Light" pitchFamily="2" charset="7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CO" sz="2800" dirty="0">
                <a:latin typeface="Work Sans Light" pitchFamily="2" charset="77"/>
              </a:rPr>
              <a:t>Avanzamos en el desarrollo de un ejercicio piloto de 2 programas de Formación para el Trabajo, correspondientes a los niveles 4 y 5 del MNC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12E6F1CF-C64D-CB82-1478-686F9F9BAF5F}"/>
              </a:ext>
            </a:extLst>
          </p:cNvPr>
          <p:cNvCxnSpPr>
            <a:cxnSpLocks/>
          </p:cNvCxnSpPr>
          <p:nvPr/>
        </p:nvCxnSpPr>
        <p:spPr>
          <a:xfrm>
            <a:off x="4359797" y="1007321"/>
            <a:ext cx="1736203" cy="0"/>
          </a:xfrm>
          <a:prstGeom prst="line">
            <a:avLst/>
          </a:prstGeom>
          <a:ln>
            <a:solidFill>
              <a:srgbClr val="38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732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8762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upo 52">
            <a:extLst>
              <a:ext uri="{FF2B5EF4-FFF2-40B4-BE49-F238E27FC236}">
                <a16:creationId xmlns:a16="http://schemas.microsoft.com/office/drawing/2014/main" id="{D1D4D82E-DCB8-FD5D-5EE1-BF75316388F8}"/>
              </a:ext>
            </a:extLst>
          </p:cNvPr>
          <p:cNvGrpSpPr/>
          <p:nvPr/>
        </p:nvGrpSpPr>
        <p:grpSpPr>
          <a:xfrm>
            <a:off x="1934253" y="1756915"/>
            <a:ext cx="283522" cy="348484"/>
            <a:chOff x="141693" y="266421"/>
            <a:chExt cx="287374" cy="396008"/>
          </a:xfrm>
        </p:grpSpPr>
        <p:cxnSp>
          <p:nvCxnSpPr>
            <p:cNvPr id="54" name="Conector recto 53">
              <a:extLst>
                <a:ext uri="{FF2B5EF4-FFF2-40B4-BE49-F238E27FC236}">
                  <a16:creationId xmlns:a16="http://schemas.microsoft.com/office/drawing/2014/main" id="{EBC381B7-4A17-D736-5ADC-8A9BAEFFDFA9}"/>
                </a:ext>
              </a:extLst>
            </p:cNvPr>
            <p:cNvCxnSpPr>
              <a:cxnSpLocks/>
            </p:cNvCxnSpPr>
            <p:nvPr/>
          </p:nvCxnSpPr>
          <p:spPr>
            <a:xfrm>
              <a:off x="141698" y="662429"/>
              <a:ext cx="287369" cy="0"/>
            </a:xfrm>
            <a:prstGeom prst="line">
              <a:avLst/>
            </a:prstGeom>
            <a:noFill/>
            <a:ln w="19050" cap="flat" cmpd="sng" algn="ctr">
              <a:solidFill>
                <a:srgbClr val="38AA00"/>
              </a:solidFill>
              <a:prstDash val="solid"/>
            </a:ln>
            <a:effectLst>
              <a:outerShdw dist="20000" sx="1000" sy="1000" rotWithShape="0">
                <a:srgbClr val="000000"/>
              </a:outerShdw>
            </a:effectLst>
          </p:spPr>
        </p:cxnSp>
        <p:cxnSp>
          <p:nvCxnSpPr>
            <p:cNvPr id="55" name="Conector recto 54">
              <a:extLst>
                <a:ext uri="{FF2B5EF4-FFF2-40B4-BE49-F238E27FC236}">
                  <a16:creationId xmlns:a16="http://schemas.microsoft.com/office/drawing/2014/main" id="{C7A2DD4E-57CE-A738-265B-51A22D5C2919}"/>
                </a:ext>
              </a:extLst>
            </p:cNvPr>
            <p:cNvCxnSpPr>
              <a:cxnSpLocks/>
            </p:cNvCxnSpPr>
            <p:nvPr/>
          </p:nvCxnSpPr>
          <p:spPr>
            <a:xfrm>
              <a:off x="141697" y="618363"/>
              <a:ext cx="287369" cy="0"/>
            </a:xfrm>
            <a:prstGeom prst="line">
              <a:avLst/>
            </a:prstGeom>
            <a:noFill/>
            <a:ln w="19050" cap="flat" cmpd="sng" algn="ctr">
              <a:solidFill>
                <a:srgbClr val="38AA00"/>
              </a:solidFill>
              <a:prstDash val="solid"/>
            </a:ln>
            <a:effectLst>
              <a:outerShdw dist="20000" sx="1000" sy="1000" rotWithShape="0">
                <a:srgbClr val="000000"/>
              </a:outerShdw>
            </a:effectLst>
          </p:spPr>
        </p:cxnSp>
        <p:cxnSp>
          <p:nvCxnSpPr>
            <p:cNvPr id="56" name="Conector recto 55">
              <a:extLst>
                <a:ext uri="{FF2B5EF4-FFF2-40B4-BE49-F238E27FC236}">
                  <a16:creationId xmlns:a16="http://schemas.microsoft.com/office/drawing/2014/main" id="{CD8FA767-1687-D1BC-FF3B-812FBC1442C1}"/>
                </a:ext>
              </a:extLst>
            </p:cNvPr>
            <p:cNvCxnSpPr>
              <a:cxnSpLocks/>
            </p:cNvCxnSpPr>
            <p:nvPr/>
          </p:nvCxnSpPr>
          <p:spPr>
            <a:xfrm>
              <a:off x="141697" y="573093"/>
              <a:ext cx="287369" cy="0"/>
            </a:xfrm>
            <a:prstGeom prst="line">
              <a:avLst/>
            </a:prstGeom>
            <a:noFill/>
            <a:ln w="19050" cap="flat" cmpd="sng" algn="ctr">
              <a:solidFill>
                <a:srgbClr val="38AA00"/>
              </a:solidFill>
              <a:prstDash val="solid"/>
            </a:ln>
            <a:effectLst>
              <a:outerShdw dist="20000" sx="1000" sy="1000" rotWithShape="0">
                <a:srgbClr val="000000"/>
              </a:outerShdw>
            </a:effectLst>
          </p:spPr>
        </p:cxnSp>
        <p:cxnSp>
          <p:nvCxnSpPr>
            <p:cNvPr id="57" name="Conector recto 56">
              <a:extLst>
                <a:ext uri="{FF2B5EF4-FFF2-40B4-BE49-F238E27FC236}">
                  <a16:creationId xmlns:a16="http://schemas.microsoft.com/office/drawing/2014/main" id="{494453E6-972E-1E5B-7416-C3283A3074AF}"/>
                </a:ext>
              </a:extLst>
            </p:cNvPr>
            <p:cNvCxnSpPr>
              <a:cxnSpLocks/>
            </p:cNvCxnSpPr>
            <p:nvPr/>
          </p:nvCxnSpPr>
          <p:spPr>
            <a:xfrm>
              <a:off x="141696" y="529027"/>
              <a:ext cx="287369" cy="0"/>
            </a:xfrm>
            <a:prstGeom prst="line">
              <a:avLst/>
            </a:prstGeom>
            <a:noFill/>
            <a:ln w="19050" cap="flat" cmpd="sng" algn="ctr">
              <a:solidFill>
                <a:srgbClr val="38AA00"/>
              </a:solidFill>
              <a:prstDash val="solid"/>
            </a:ln>
            <a:effectLst>
              <a:outerShdw dist="20000" sx="1000" sy="1000" rotWithShape="0">
                <a:srgbClr val="000000"/>
              </a:outerShdw>
            </a:effectLst>
          </p:spPr>
        </p:cxnSp>
        <p:cxnSp>
          <p:nvCxnSpPr>
            <p:cNvPr id="58" name="Conector recto 57">
              <a:extLst>
                <a:ext uri="{FF2B5EF4-FFF2-40B4-BE49-F238E27FC236}">
                  <a16:creationId xmlns:a16="http://schemas.microsoft.com/office/drawing/2014/main" id="{9E9822C6-00A3-8A52-058F-092C0C8BAD18}"/>
                </a:ext>
              </a:extLst>
            </p:cNvPr>
            <p:cNvCxnSpPr>
              <a:cxnSpLocks/>
            </p:cNvCxnSpPr>
            <p:nvPr/>
          </p:nvCxnSpPr>
          <p:spPr>
            <a:xfrm>
              <a:off x="141696" y="488965"/>
              <a:ext cx="287369" cy="0"/>
            </a:xfrm>
            <a:prstGeom prst="line">
              <a:avLst/>
            </a:prstGeom>
            <a:noFill/>
            <a:ln w="19050" cap="flat" cmpd="sng" algn="ctr">
              <a:solidFill>
                <a:srgbClr val="38AA00"/>
              </a:solidFill>
              <a:prstDash val="solid"/>
            </a:ln>
            <a:effectLst>
              <a:outerShdw dist="20000" sx="1000" sy="1000" rotWithShape="0">
                <a:srgbClr val="000000"/>
              </a:outerShdw>
            </a:effectLst>
          </p:spPr>
        </p:cxnSp>
        <p:cxnSp>
          <p:nvCxnSpPr>
            <p:cNvPr id="59" name="Conector recto 58">
              <a:extLst>
                <a:ext uri="{FF2B5EF4-FFF2-40B4-BE49-F238E27FC236}">
                  <a16:creationId xmlns:a16="http://schemas.microsoft.com/office/drawing/2014/main" id="{EC8A0349-DDB7-4950-A290-CEE54E5A1053}"/>
                </a:ext>
              </a:extLst>
            </p:cNvPr>
            <p:cNvCxnSpPr>
              <a:cxnSpLocks/>
            </p:cNvCxnSpPr>
            <p:nvPr/>
          </p:nvCxnSpPr>
          <p:spPr>
            <a:xfrm>
              <a:off x="141695" y="444899"/>
              <a:ext cx="287369" cy="0"/>
            </a:xfrm>
            <a:prstGeom prst="line">
              <a:avLst/>
            </a:prstGeom>
            <a:noFill/>
            <a:ln w="19050" cap="flat" cmpd="sng" algn="ctr">
              <a:solidFill>
                <a:srgbClr val="38AA00"/>
              </a:solidFill>
              <a:prstDash val="solid"/>
            </a:ln>
            <a:effectLst>
              <a:outerShdw dist="20000" sx="1000" sy="1000" rotWithShape="0">
                <a:srgbClr val="000000"/>
              </a:outerShdw>
            </a:effectLst>
          </p:spPr>
        </p:cxnSp>
        <p:cxnSp>
          <p:nvCxnSpPr>
            <p:cNvPr id="60" name="Conector recto 59">
              <a:extLst>
                <a:ext uri="{FF2B5EF4-FFF2-40B4-BE49-F238E27FC236}">
                  <a16:creationId xmlns:a16="http://schemas.microsoft.com/office/drawing/2014/main" id="{0FA68AF6-4447-033B-B0D5-DDA165500307}"/>
                </a:ext>
              </a:extLst>
            </p:cNvPr>
            <p:cNvCxnSpPr>
              <a:cxnSpLocks/>
            </p:cNvCxnSpPr>
            <p:nvPr/>
          </p:nvCxnSpPr>
          <p:spPr>
            <a:xfrm>
              <a:off x="141695" y="401282"/>
              <a:ext cx="287369" cy="0"/>
            </a:xfrm>
            <a:prstGeom prst="line">
              <a:avLst/>
            </a:prstGeom>
            <a:noFill/>
            <a:ln w="19050" cap="flat" cmpd="sng" algn="ctr">
              <a:solidFill>
                <a:srgbClr val="38AA00"/>
              </a:solidFill>
              <a:prstDash val="solid"/>
            </a:ln>
            <a:effectLst>
              <a:outerShdw dist="20000" sx="1000" sy="1000" rotWithShape="0">
                <a:srgbClr val="000000"/>
              </a:outerShdw>
            </a:effectLst>
          </p:spPr>
        </p:cxnSp>
        <p:cxnSp>
          <p:nvCxnSpPr>
            <p:cNvPr id="61" name="Conector recto 60">
              <a:extLst>
                <a:ext uri="{FF2B5EF4-FFF2-40B4-BE49-F238E27FC236}">
                  <a16:creationId xmlns:a16="http://schemas.microsoft.com/office/drawing/2014/main" id="{F75A3429-E3E1-1F5F-5AE7-0EFE2C9D3D09}"/>
                </a:ext>
              </a:extLst>
            </p:cNvPr>
            <p:cNvCxnSpPr>
              <a:cxnSpLocks/>
            </p:cNvCxnSpPr>
            <p:nvPr/>
          </p:nvCxnSpPr>
          <p:spPr>
            <a:xfrm>
              <a:off x="141694" y="357216"/>
              <a:ext cx="287369" cy="0"/>
            </a:xfrm>
            <a:prstGeom prst="line">
              <a:avLst/>
            </a:prstGeom>
            <a:noFill/>
            <a:ln w="19050" cap="flat" cmpd="sng" algn="ctr">
              <a:solidFill>
                <a:srgbClr val="38AA00"/>
              </a:solidFill>
              <a:prstDash val="solid"/>
            </a:ln>
            <a:effectLst>
              <a:outerShdw dist="20000" sx="1000" sy="1000" rotWithShape="0">
                <a:srgbClr val="000000"/>
              </a:outerShdw>
            </a:effectLst>
          </p:spPr>
        </p:cxnSp>
        <p:cxnSp>
          <p:nvCxnSpPr>
            <p:cNvPr id="62" name="Conector recto 61">
              <a:extLst>
                <a:ext uri="{FF2B5EF4-FFF2-40B4-BE49-F238E27FC236}">
                  <a16:creationId xmlns:a16="http://schemas.microsoft.com/office/drawing/2014/main" id="{FC9F3853-1C79-F137-42EF-0D2F47EF16B4}"/>
                </a:ext>
              </a:extLst>
            </p:cNvPr>
            <p:cNvCxnSpPr>
              <a:cxnSpLocks/>
            </p:cNvCxnSpPr>
            <p:nvPr/>
          </p:nvCxnSpPr>
          <p:spPr>
            <a:xfrm>
              <a:off x="141694" y="310487"/>
              <a:ext cx="287369" cy="0"/>
            </a:xfrm>
            <a:prstGeom prst="line">
              <a:avLst/>
            </a:prstGeom>
            <a:noFill/>
            <a:ln w="19050" cap="flat" cmpd="sng" algn="ctr">
              <a:solidFill>
                <a:srgbClr val="38AA00"/>
              </a:solidFill>
              <a:prstDash val="solid"/>
            </a:ln>
            <a:effectLst>
              <a:outerShdw dist="20000" sx="1000" sy="1000" rotWithShape="0">
                <a:srgbClr val="000000"/>
              </a:outerShdw>
            </a:effectLst>
          </p:spPr>
        </p:cxnSp>
        <p:cxnSp>
          <p:nvCxnSpPr>
            <p:cNvPr id="63" name="Conector recto 62">
              <a:extLst>
                <a:ext uri="{FF2B5EF4-FFF2-40B4-BE49-F238E27FC236}">
                  <a16:creationId xmlns:a16="http://schemas.microsoft.com/office/drawing/2014/main" id="{5CD91AC0-7201-1DA5-532D-7468E71C2D2C}"/>
                </a:ext>
              </a:extLst>
            </p:cNvPr>
            <p:cNvCxnSpPr>
              <a:cxnSpLocks/>
            </p:cNvCxnSpPr>
            <p:nvPr/>
          </p:nvCxnSpPr>
          <p:spPr>
            <a:xfrm>
              <a:off x="141693" y="266421"/>
              <a:ext cx="287369" cy="0"/>
            </a:xfrm>
            <a:prstGeom prst="line">
              <a:avLst/>
            </a:prstGeom>
            <a:noFill/>
            <a:ln w="19050" cap="flat" cmpd="sng" algn="ctr">
              <a:solidFill>
                <a:srgbClr val="38AA00"/>
              </a:solidFill>
              <a:prstDash val="solid"/>
            </a:ln>
            <a:effectLst>
              <a:outerShdw dist="20000" sx="1000" sy="1000" rotWithShape="0">
                <a:srgbClr val="000000"/>
              </a:outerShdw>
            </a:effectLst>
          </p:spPr>
        </p:cxnSp>
      </p:grpSp>
      <p:sp>
        <p:nvSpPr>
          <p:cNvPr id="64" name="Rectángulo 63">
            <a:extLst>
              <a:ext uri="{FF2B5EF4-FFF2-40B4-BE49-F238E27FC236}">
                <a16:creationId xmlns:a16="http://schemas.microsoft.com/office/drawing/2014/main" id="{859C54D6-3FF0-8CF8-CBD7-AF35BEAEDA12}"/>
              </a:ext>
            </a:extLst>
          </p:cNvPr>
          <p:cNvSpPr/>
          <p:nvPr/>
        </p:nvSpPr>
        <p:spPr>
          <a:xfrm flipV="1">
            <a:off x="2720943" y="2474503"/>
            <a:ext cx="5256406" cy="39820"/>
          </a:xfrm>
          <a:prstGeom prst="rect">
            <a:avLst/>
          </a:prstGeom>
          <a:solidFill>
            <a:srgbClr val="38AA0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9819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68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ACF83010-D2AB-18D0-FC74-763A86123664}"/>
              </a:ext>
            </a:extLst>
          </p:cNvPr>
          <p:cNvSpPr txBox="1"/>
          <p:nvPr/>
        </p:nvSpPr>
        <p:spPr>
          <a:xfrm>
            <a:off x="2697402" y="1559743"/>
            <a:ext cx="6238579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398196">
              <a:defRPr/>
            </a:pPr>
            <a:r>
              <a:rPr lang="es-ES" sz="2400" b="1" dirty="0">
                <a:solidFill>
                  <a:srgbClr val="0066CC"/>
                </a:solidFill>
                <a:latin typeface="Calibri"/>
                <a:sym typeface="Helvetica Neue"/>
              </a:rPr>
              <a:t>LOS APRENDIZAJES QUE OBTIENEN LAS PERSONAS NO SON TERMINALES</a:t>
            </a:r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34F07122-C173-DD43-327C-A1DEF6EE7B55}"/>
              </a:ext>
            </a:extLst>
          </p:cNvPr>
          <p:cNvSpPr txBox="1"/>
          <p:nvPr/>
        </p:nvSpPr>
        <p:spPr>
          <a:xfrm>
            <a:off x="3704301" y="5235531"/>
            <a:ext cx="969431" cy="413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98196">
              <a:defRPr/>
            </a:pPr>
            <a:r>
              <a:rPr lang="es-ES" sz="1050" dirty="0">
                <a:solidFill>
                  <a:prstClr val="black"/>
                </a:solidFill>
                <a:latin typeface="Calibri"/>
                <a:sym typeface="Helvetica Neue"/>
              </a:rPr>
              <a:t>La educación</a:t>
            </a:r>
          </a:p>
          <a:p>
            <a:pPr defTabSz="398196">
              <a:defRPr/>
            </a:pPr>
            <a:r>
              <a:rPr lang="es-ES" sz="1050" dirty="0">
                <a:solidFill>
                  <a:prstClr val="black"/>
                </a:solidFill>
                <a:latin typeface="Calibri"/>
                <a:sym typeface="Helvetica Neue"/>
              </a:rPr>
              <a:t> formal</a:t>
            </a:r>
          </a:p>
        </p:txBody>
      </p:sp>
      <p:grpSp>
        <p:nvGrpSpPr>
          <p:cNvPr id="67" name="Grupo 66">
            <a:extLst>
              <a:ext uri="{FF2B5EF4-FFF2-40B4-BE49-F238E27FC236}">
                <a16:creationId xmlns:a16="http://schemas.microsoft.com/office/drawing/2014/main" id="{9C2D66F3-5391-3316-0912-30357BC20FE6}"/>
              </a:ext>
            </a:extLst>
          </p:cNvPr>
          <p:cNvGrpSpPr/>
          <p:nvPr/>
        </p:nvGrpSpPr>
        <p:grpSpPr>
          <a:xfrm>
            <a:off x="2018823" y="3377242"/>
            <a:ext cx="882230" cy="1390759"/>
            <a:chOff x="4687334" y="1177765"/>
            <a:chExt cx="2259156" cy="3571188"/>
          </a:xfrm>
        </p:grpSpPr>
        <p:sp>
          <p:nvSpPr>
            <p:cNvPr id="68" name="Elipse 67">
              <a:extLst>
                <a:ext uri="{FF2B5EF4-FFF2-40B4-BE49-F238E27FC236}">
                  <a16:creationId xmlns:a16="http://schemas.microsoft.com/office/drawing/2014/main" id="{6E3C0805-AEA6-A336-8175-FF38266D177A}"/>
                </a:ext>
              </a:extLst>
            </p:cNvPr>
            <p:cNvSpPr/>
            <p:nvPr/>
          </p:nvSpPr>
          <p:spPr>
            <a:xfrm rot="20587669">
              <a:off x="6229380" y="3538716"/>
              <a:ext cx="430343" cy="8550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2986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176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Helvetica Neue"/>
              </a:endParaRPr>
            </a:p>
          </p:txBody>
        </p:sp>
        <p:grpSp>
          <p:nvGrpSpPr>
            <p:cNvPr id="69" name="Grupo 68">
              <a:extLst>
                <a:ext uri="{FF2B5EF4-FFF2-40B4-BE49-F238E27FC236}">
                  <a16:creationId xmlns:a16="http://schemas.microsoft.com/office/drawing/2014/main" id="{AA614BBF-1A2F-4702-A016-9623AFF02FF1}"/>
                </a:ext>
              </a:extLst>
            </p:cNvPr>
            <p:cNvGrpSpPr/>
            <p:nvPr/>
          </p:nvGrpSpPr>
          <p:grpSpPr>
            <a:xfrm>
              <a:off x="4687334" y="1177765"/>
              <a:ext cx="2259156" cy="3571188"/>
              <a:chOff x="5410005" y="487644"/>
              <a:chExt cx="1007551" cy="1995601"/>
            </a:xfrm>
          </p:grpSpPr>
          <p:sp>
            <p:nvSpPr>
              <p:cNvPr id="71" name="Elipse 70">
                <a:extLst>
                  <a:ext uri="{FF2B5EF4-FFF2-40B4-BE49-F238E27FC236}">
                    <a16:creationId xmlns:a16="http://schemas.microsoft.com/office/drawing/2014/main" id="{9FC494B4-D97B-60A4-3BA8-D3A843EB7E42}"/>
                  </a:ext>
                </a:extLst>
              </p:cNvPr>
              <p:cNvSpPr/>
              <p:nvPr/>
            </p:nvSpPr>
            <p:spPr>
              <a:xfrm>
                <a:off x="5472943" y="1079292"/>
                <a:ext cx="840658" cy="678426"/>
              </a:xfrm>
              <a:prstGeom prst="ellipse">
                <a:avLst/>
              </a:prstGeom>
              <a:solidFill>
                <a:srgbClr val="00B0F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29864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176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Helvetica Neue"/>
                </a:endParaRPr>
              </a:p>
            </p:txBody>
          </p:sp>
          <p:cxnSp>
            <p:nvCxnSpPr>
              <p:cNvPr id="72" name="Conector recto 71">
                <a:extLst>
                  <a:ext uri="{FF2B5EF4-FFF2-40B4-BE49-F238E27FC236}">
                    <a16:creationId xmlns:a16="http://schemas.microsoft.com/office/drawing/2014/main" id="{22FCF449-F0DE-B416-0B63-A2FCD502EF3D}"/>
                  </a:ext>
                </a:extLst>
              </p:cNvPr>
              <p:cNvCxnSpPr/>
              <p:nvPr/>
            </p:nvCxnSpPr>
            <p:spPr>
              <a:xfrm>
                <a:off x="5694169" y="1359511"/>
                <a:ext cx="147484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  <p:cxnSp>
            <p:nvCxnSpPr>
              <p:cNvPr id="73" name="Conector recto 72">
                <a:extLst>
                  <a:ext uri="{FF2B5EF4-FFF2-40B4-BE49-F238E27FC236}">
                    <a16:creationId xmlns:a16="http://schemas.microsoft.com/office/drawing/2014/main" id="{ED19A88F-68B8-7B1D-4C3E-FA458FB895FD}"/>
                  </a:ext>
                </a:extLst>
              </p:cNvPr>
              <p:cNvCxnSpPr/>
              <p:nvPr/>
            </p:nvCxnSpPr>
            <p:spPr>
              <a:xfrm>
                <a:off x="5996469" y="1362011"/>
                <a:ext cx="147484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  <p:sp>
            <p:nvSpPr>
              <p:cNvPr id="74" name="Elipse 73">
                <a:extLst>
                  <a:ext uri="{FF2B5EF4-FFF2-40B4-BE49-F238E27FC236}">
                    <a16:creationId xmlns:a16="http://schemas.microsoft.com/office/drawing/2014/main" id="{85E3BA56-15D8-51CC-836B-2724830B8931}"/>
                  </a:ext>
                </a:extLst>
              </p:cNvPr>
              <p:cNvSpPr/>
              <p:nvPr/>
            </p:nvSpPr>
            <p:spPr>
              <a:xfrm>
                <a:off x="5841653" y="1528997"/>
                <a:ext cx="147484" cy="110733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29864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176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75" name="Triángulo isósceles 74">
                <a:extLst>
                  <a:ext uri="{FF2B5EF4-FFF2-40B4-BE49-F238E27FC236}">
                    <a16:creationId xmlns:a16="http://schemas.microsoft.com/office/drawing/2014/main" id="{9B748EF1-FEBD-ED3B-8238-99D9338E8D45}"/>
                  </a:ext>
                </a:extLst>
              </p:cNvPr>
              <p:cNvSpPr/>
              <p:nvPr/>
            </p:nvSpPr>
            <p:spPr>
              <a:xfrm>
                <a:off x="5694169" y="1734090"/>
                <a:ext cx="401831" cy="749155"/>
              </a:xfrm>
              <a:prstGeom prst="triangle">
                <a:avLst/>
              </a:prstGeom>
              <a:solidFill>
                <a:srgbClr val="00B0F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29864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176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Helvetica Neue"/>
                </a:endParaRPr>
              </a:p>
            </p:txBody>
          </p:sp>
          <p:cxnSp>
            <p:nvCxnSpPr>
              <p:cNvPr id="76" name="Conector recto 75">
                <a:extLst>
                  <a:ext uri="{FF2B5EF4-FFF2-40B4-BE49-F238E27FC236}">
                    <a16:creationId xmlns:a16="http://schemas.microsoft.com/office/drawing/2014/main" id="{BEA4ECB2-EA98-B894-8834-D38664EB68BC}"/>
                  </a:ext>
                </a:extLst>
              </p:cNvPr>
              <p:cNvCxnSpPr>
                <a:cxnSpLocks/>
                <a:stCxn id="75" idx="5"/>
              </p:cNvCxnSpPr>
              <p:nvPr/>
            </p:nvCxnSpPr>
            <p:spPr>
              <a:xfrm flipV="1">
                <a:off x="5995542" y="1852078"/>
                <a:ext cx="148411" cy="25659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</p:cxnSp>
          <p:cxnSp>
            <p:nvCxnSpPr>
              <p:cNvPr id="77" name="Conector recto 76">
                <a:extLst>
                  <a:ext uri="{FF2B5EF4-FFF2-40B4-BE49-F238E27FC236}">
                    <a16:creationId xmlns:a16="http://schemas.microsoft.com/office/drawing/2014/main" id="{8E18A198-41D5-3345-6BBC-81C14013834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601246" y="1868189"/>
                <a:ext cx="201926" cy="212999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</p:cxnSp>
          <p:sp>
            <p:nvSpPr>
              <p:cNvPr id="78" name="Elipse 77">
                <a:extLst>
                  <a:ext uri="{FF2B5EF4-FFF2-40B4-BE49-F238E27FC236}">
                    <a16:creationId xmlns:a16="http://schemas.microsoft.com/office/drawing/2014/main" id="{01633ADA-3199-9DF7-6D5C-6AD3C0FCE979}"/>
                  </a:ext>
                </a:extLst>
              </p:cNvPr>
              <p:cNvSpPr/>
              <p:nvPr/>
            </p:nvSpPr>
            <p:spPr>
              <a:xfrm>
                <a:off x="6112040" y="1852078"/>
                <a:ext cx="305516" cy="45719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29864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176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79" name="Elipse 78">
                <a:extLst>
                  <a:ext uri="{FF2B5EF4-FFF2-40B4-BE49-F238E27FC236}">
                    <a16:creationId xmlns:a16="http://schemas.microsoft.com/office/drawing/2014/main" id="{57696918-CC46-4B5B-559E-A9D6149E0DA6}"/>
                  </a:ext>
                </a:extLst>
              </p:cNvPr>
              <p:cNvSpPr/>
              <p:nvPr/>
            </p:nvSpPr>
            <p:spPr>
              <a:xfrm>
                <a:off x="5410005" y="1854578"/>
                <a:ext cx="305516" cy="45719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29864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176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80" name="CuadroTexto 79">
                <a:extLst>
                  <a:ext uri="{FF2B5EF4-FFF2-40B4-BE49-F238E27FC236}">
                    <a16:creationId xmlns:a16="http://schemas.microsoft.com/office/drawing/2014/main" id="{4F073F71-BF0B-41BF-02E6-9C48F21441F7}"/>
                  </a:ext>
                </a:extLst>
              </p:cNvPr>
              <p:cNvSpPr txBox="1"/>
              <p:nvPr/>
            </p:nvSpPr>
            <p:spPr>
              <a:xfrm>
                <a:off x="5638781" y="487644"/>
                <a:ext cx="430968" cy="824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29864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3135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sym typeface="Helvetica Neue"/>
                  </a:rPr>
                  <a:t>?</a:t>
                </a:r>
              </a:p>
            </p:txBody>
          </p:sp>
        </p:grpSp>
        <p:sp>
          <p:nvSpPr>
            <p:cNvPr id="70" name="Elipse 69">
              <a:extLst>
                <a:ext uri="{FF2B5EF4-FFF2-40B4-BE49-F238E27FC236}">
                  <a16:creationId xmlns:a16="http://schemas.microsoft.com/office/drawing/2014/main" id="{3223D50C-A90D-3834-810F-3AFCA34A7983}"/>
                </a:ext>
              </a:extLst>
            </p:cNvPr>
            <p:cNvSpPr/>
            <p:nvPr/>
          </p:nvSpPr>
          <p:spPr>
            <a:xfrm rot="894388">
              <a:off x="4950039" y="3542090"/>
              <a:ext cx="446014" cy="89405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2986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176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Helvetica Neue"/>
              </a:endParaRPr>
            </a:p>
          </p:txBody>
        </p:sp>
      </p:grpSp>
      <p:sp>
        <p:nvSpPr>
          <p:cNvPr id="81" name="CuadroTexto 80">
            <a:extLst>
              <a:ext uri="{FF2B5EF4-FFF2-40B4-BE49-F238E27FC236}">
                <a16:creationId xmlns:a16="http://schemas.microsoft.com/office/drawing/2014/main" id="{327783AC-66FC-81B3-FDC5-C1194EA96CEE}"/>
              </a:ext>
            </a:extLst>
          </p:cNvPr>
          <p:cNvSpPr txBox="1"/>
          <p:nvPr/>
        </p:nvSpPr>
        <p:spPr>
          <a:xfrm>
            <a:off x="1516820" y="4711352"/>
            <a:ext cx="180774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lvl="0">
              <a:defRPr lang="es-ES"/>
            </a:defPPr>
            <a:lvl1pPr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 kumimoji="0" i="0" u="none" strike="noStrike" cap="none" spc="0" normalizeH="0" baseline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</a:defRPr>
            </a:lvl1pPr>
          </a:lstStyle>
          <a:p>
            <a:pPr marL="0" marR="0" lvl="0" indent="0" algn="ctr" defTabSz="425848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sym typeface="Helvetica Neue"/>
              </a:rPr>
              <a:t>¿Cuáles son Los medios a través de los cuales obtengo aprendizajes?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700CEA54-4739-6788-CC99-DCBC21DC1D2B}"/>
              </a:ext>
            </a:extLst>
          </p:cNvPr>
          <p:cNvSpPr txBox="1"/>
          <p:nvPr/>
        </p:nvSpPr>
        <p:spPr>
          <a:xfrm>
            <a:off x="4590605" y="5212984"/>
            <a:ext cx="962769" cy="574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98196">
              <a:defRPr/>
            </a:pPr>
            <a:r>
              <a:rPr lang="es-ES" sz="1050" dirty="0">
                <a:solidFill>
                  <a:prstClr val="black"/>
                </a:solidFill>
                <a:latin typeface="Calibri"/>
                <a:sym typeface="Helvetica Neue"/>
              </a:rPr>
              <a:t>La formación </a:t>
            </a:r>
          </a:p>
          <a:p>
            <a:pPr defTabSz="398196">
              <a:defRPr/>
            </a:pPr>
            <a:r>
              <a:rPr lang="es-ES" sz="1050" dirty="0">
                <a:solidFill>
                  <a:prstClr val="black"/>
                </a:solidFill>
                <a:latin typeface="Calibri"/>
                <a:sym typeface="Helvetica Neue"/>
              </a:rPr>
              <a:t>para el trabajo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8BB15223-CEB5-902B-BC14-0F689061606D}"/>
              </a:ext>
            </a:extLst>
          </p:cNvPr>
          <p:cNvSpPr txBox="1"/>
          <p:nvPr/>
        </p:nvSpPr>
        <p:spPr>
          <a:xfrm>
            <a:off x="5468480" y="5254533"/>
            <a:ext cx="1072483" cy="574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98196">
              <a:defRPr/>
            </a:pPr>
            <a:r>
              <a:rPr lang="es-ES" sz="1050" dirty="0">
                <a:solidFill>
                  <a:prstClr val="black"/>
                </a:solidFill>
                <a:latin typeface="Calibri"/>
                <a:sym typeface="Helvetica Neue"/>
              </a:rPr>
              <a:t>El desarrollo de actividades</a:t>
            </a:r>
          </a:p>
          <a:p>
            <a:pPr defTabSz="398196">
              <a:defRPr/>
            </a:pPr>
            <a:r>
              <a:rPr lang="es-ES" sz="1050" dirty="0">
                <a:solidFill>
                  <a:prstClr val="black"/>
                </a:solidFill>
                <a:latin typeface="Calibri"/>
                <a:sym typeface="Helvetica Neue"/>
              </a:rPr>
              <a:t> laborales</a:t>
            </a:r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7D1BD1F4-EA34-5C91-2C46-EF7ED8779E54}"/>
              </a:ext>
            </a:extLst>
          </p:cNvPr>
          <p:cNvSpPr txBox="1"/>
          <p:nvPr/>
        </p:nvSpPr>
        <p:spPr>
          <a:xfrm>
            <a:off x="6468084" y="5247301"/>
            <a:ext cx="1324317" cy="413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98196">
              <a:defRPr/>
            </a:pPr>
            <a:r>
              <a:rPr lang="es-ES" sz="1050" dirty="0">
                <a:solidFill>
                  <a:prstClr val="black"/>
                </a:solidFill>
                <a:latin typeface="Calibri"/>
                <a:sym typeface="Helvetica Neue"/>
              </a:rPr>
              <a:t>El trabajo</a:t>
            </a:r>
          </a:p>
          <a:p>
            <a:pPr defTabSz="398196">
              <a:defRPr/>
            </a:pPr>
            <a:r>
              <a:rPr lang="es-ES" sz="1050" dirty="0">
                <a:solidFill>
                  <a:prstClr val="black"/>
                </a:solidFill>
                <a:latin typeface="Calibri"/>
                <a:sym typeface="Helvetica Neue"/>
              </a:rPr>
              <a:t> en equipo</a:t>
            </a:r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id="{6BF3E32A-B10A-C202-6E36-6648481488E6}"/>
              </a:ext>
            </a:extLst>
          </p:cNvPr>
          <p:cNvSpPr txBox="1"/>
          <p:nvPr/>
        </p:nvSpPr>
        <p:spPr>
          <a:xfrm>
            <a:off x="7215136" y="5235530"/>
            <a:ext cx="975000" cy="413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98196">
              <a:defRPr/>
            </a:pPr>
            <a:r>
              <a:rPr lang="es-ES" sz="1050" dirty="0">
                <a:solidFill>
                  <a:prstClr val="black"/>
                </a:solidFill>
                <a:latin typeface="Calibri"/>
                <a:sym typeface="Helvetica Neue"/>
              </a:rPr>
              <a:t>El Aprendizaje</a:t>
            </a:r>
          </a:p>
          <a:p>
            <a:pPr defTabSz="398196">
              <a:defRPr/>
            </a:pPr>
            <a:r>
              <a:rPr lang="es-ES" sz="1050" dirty="0">
                <a:solidFill>
                  <a:prstClr val="black"/>
                </a:solidFill>
                <a:latin typeface="Calibri"/>
                <a:sym typeface="Helvetica Neue"/>
              </a:rPr>
              <a:t>autónomo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3E78B5B5-30A5-DE8D-2683-2D46B19B5A4D}"/>
              </a:ext>
            </a:extLst>
          </p:cNvPr>
          <p:cNvSpPr txBox="1"/>
          <p:nvPr/>
        </p:nvSpPr>
        <p:spPr>
          <a:xfrm>
            <a:off x="3407073" y="2927137"/>
            <a:ext cx="25218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98196">
              <a:defRPr/>
            </a:pPr>
            <a:r>
              <a:rPr lang="es-ES" sz="1400" b="1" dirty="0">
                <a:solidFill>
                  <a:srgbClr val="0070C0"/>
                </a:solidFill>
                <a:latin typeface="Calibri"/>
                <a:sym typeface="Helvetica Neue"/>
              </a:rPr>
              <a:t>T</a:t>
            </a:r>
          </a:p>
          <a:p>
            <a:pPr algn="ctr" defTabSz="398196">
              <a:defRPr/>
            </a:pPr>
            <a:endParaRPr lang="es-ES" sz="1400" b="1" dirty="0">
              <a:solidFill>
                <a:srgbClr val="0070C0"/>
              </a:solidFill>
              <a:latin typeface="Calibri"/>
              <a:sym typeface="Helvetica Neue"/>
            </a:endParaRPr>
          </a:p>
          <a:p>
            <a:pPr algn="ctr" defTabSz="398196">
              <a:defRPr/>
            </a:pPr>
            <a:r>
              <a:rPr lang="es-ES" sz="1400" b="1" dirty="0">
                <a:solidFill>
                  <a:srgbClr val="0070C0"/>
                </a:solidFill>
                <a:latin typeface="Calibri"/>
                <a:sym typeface="Helvetica Neue"/>
              </a:rPr>
              <a:t>I</a:t>
            </a:r>
          </a:p>
          <a:p>
            <a:pPr algn="ctr" defTabSz="398196">
              <a:defRPr/>
            </a:pPr>
            <a:endParaRPr lang="es-ES" sz="1400" b="1" dirty="0">
              <a:solidFill>
                <a:srgbClr val="0070C0"/>
              </a:solidFill>
              <a:latin typeface="Calibri"/>
              <a:sym typeface="Helvetica Neue"/>
            </a:endParaRPr>
          </a:p>
          <a:p>
            <a:pPr algn="ctr" defTabSz="398196">
              <a:defRPr/>
            </a:pPr>
            <a:r>
              <a:rPr lang="es-ES" sz="1400" b="1" dirty="0">
                <a:solidFill>
                  <a:srgbClr val="0070C0"/>
                </a:solidFill>
                <a:latin typeface="Calibri"/>
                <a:sym typeface="Helvetica Neue"/>
              </a:rPr>
              <a:t>E</a:t>
            </a:r>
          </a:p>
          <a:p>
            <a:pPr algn="ctr" defTabSz="398196">
              <a:defRPr/>
            </a:pPr>
            <a:endParaRPr lang="es-ES" sz="1400" b="1" dirty="0">
              <a:solidFill>
                <a:srgbClr val="0070C0"/>
              </a:solidFill>
              <a:latin typeface="Calibri"/>
              <a:sym typeface="Helvetica Neue"/>
            </a:endParaRPr>
          </a:p>
          <a:p>
            <a:pPr algn="ctr" defTabSz="398196">
              <a:defRPr/>
            </a:pPr>
            <a:r>
              <a:rPr lang="es-ES" sz="1400" b="1" dirty="0">
                <a:solidFill>
                  <a:srgbClr val="0070C0"/>
                </a:solidFill>
                <a:latin typeface="Calibri"/>
                <a:sym typeface="Helvetica Neue"/>
              </a:rPr>
              <a:t>M</a:t>
            </a:r>
          </a:p>
          <a:p>
            <a:pPr algn="ctr" defTabSz="398196">
              <a:defRPr/>
            </a:pPr>
            <a:endParaRPr lang="es-ES" sz="1400" b="1" dirty="0">
              <a:solidFill>
                <a:srgbClr val="0070C0"/>
              </a:solidFill>
              <a:latin typeface="Calibri"/>
              <a:sym typeface="Helvetica Neue"/>
            </a:endParaRPr>
          </a:p>
          <a:p>
            <a:pPr algn="ctr" defTabSz="398196">
              <a:defRPr/>
            </a:pPr>
            <a:r>
              <a:rPr lang="es-ES" sz="1400" b="1" dirty="0">
                <a:solidFill>
                  <a:srgbClr val="0070C0"/>
                </a:solidFill>
                <a:latin typeface="Calibri"/>
                <a:sym typeface="Helvetica Neue"/>
              </a:rPr>
              <a:t>P</a:t>
            </a:r>
          </a:p>
          <a:p>
            <a:pPr algn="ctr" defTabSz="398196">
              <a:defRPr/>
            </a:pPr>
            <a:endParaRPr lang="es-ES" sz="1400" b="1" dirty="0">
              <a:solidFill>
                <a:srgbClr val="0070C0"/>
              </a:solidFill>
              <a:latin typeface="Calibri"/>
              <a:sym typeface="Helvetica Neue"/>
            </a:endParaRPr>
          </a:p>
          <a:p>
            <a:pPr algn="ctr" defTabSz="398196">
              <a:defRPr/>
            </a:pPr>
            <a:r>
              <a:rPr lang="es-ES" sz="1400" b="1" dirty="0">
                <a:solidFill>
                  <a:srgbClr val="0070C0"/>
                </a:solidFill>
                <a:latin typeface="Calibri"/>
                <a:sym typeface="Helvetica Neue"/>
              </a:rPr>
              <a:t>O</a:t>
            </a:r>
          </a:p>
          <a:p>
            <a:pPr algn="ctr" defTabSz="398196">
              <a:defRPr/>
            </a:pPr>
            <a:endParaRPr lang="es-ES" sz="1400" b="1" dirty="0">
              <a:solidFill>
                <a:srgbClr val="0070C0"/>
              </a:solidFill>
              <a:latin typeface="Calibri"/>
              <a:sym typeface="Helvetica Neue"/>
            </a:endParaRPr>
          </a:p>
        </p:txBody>
      </p:sp>
      <p:cxnSp>
        <p:nvCxnSpPr>
          <p:cNvPr id="87" name="Conector recto de flecha 86">
            <a:extLst>
              <a:ext uri="{FF2B5EF4-FFF2-40B4-BE49-F238E27FC236}">
                <a16:creationId xmlns:a16="http://schemas.microsoft.com/office/drawing/2014/main" id="{1DAE213A-2BD4-21E0-9A61-C7A5DDE79F7E}"/>
              </a:ext>
            </a:extLst>
          </p:cNvPr>
          <p:cNvCxnSpPr>
            <a:cxnSpLocks/>
          </p:cNvCxnSpPr>
          <p:nvPr/>
        </p:nvCxnSpPr>
        <p:spPr>
          <a:xfrm>
            <a:off x="3542997" y="5270341"/>
            <a:ext cx="4488841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88" name="Conector recto de flecha 87">
            <a:extLst>
              <a:ext uri="{FF2B5EF4-FFF2-40B4-BE49-F238E27FC236}">
                <a16:creationId xmlns:a16="http://schemas.microsoft.com/office/drawing/2014/main" id="{A451FC4F-BC5F-EDF2-4067-B018D3DACD1D}"/>
              </a:ext>
            </a:extLst>
          </p:cNvPr>
          <p:cNvCxnSpPr>
            <a:cxnSpLocks/>
          </p:cNvCxnSpPr>
          <p:nvPr/>
        </p:nvCxnSpPr>
        <p:spPr>
          <a:xfrm flipV="1">
            <a:off x="3741617" y="2765744"/>
            <a:ext cx="0" cy="2836106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89" name="Conector recto 88">
            <a:extLst>
              <a:ext uri="{FF2B5EF4-FFF2-40B4-BE49-F238E27FC236}">
                <a16:creationId xmlns:a16="http://schemas.microsoft.com/office/drawing/2014/main" id="{4E5A762C-D8C9-42BF-F224-A692AC58A800}"/>
              </a:ext>
            </a:extLst>
          </p:cNvPr>
          <p:cNvCxnSpPr>
            <a:cxnSpLocks/>
          </p:cNvCxnSpPr>
          <p:nvPr/>
        </p:nvCxnSpPr>
        <p:spPr>
          <a:xfrm>
            <a:off x="4538131" y="2785832"/>
            <a:ext cx="0" cy="2481556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id="{3C2999AB-51A5-6FA9-E76E-A67B649D0292}"/>
              </a:ext>
            </a:extLst>
          </p:cNvPr>
          <p:cNvCxnSpPr>
            <a:cxnSpLocks/>
          </p:cNvCxnSpPr>
          <p:nvPr/>
        </p:nvCxnSpPr>
        <p:spPr>
          <a:xfrm>
            <a:off x="5349145" y="2772976"/>
            <a:ext cx="0" cy="2481556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93" name="Rectángulo 92">
            <a:extLst>
              <a:ext uri="{FF2B5EF4-FFF2-40B4-BE49-F238E27FC236}">
                <a16:creationId xmlns:a16="http://schemas.microsoft.com/office/drawing/2014/main" id="{19966CBC-5A4B-99EB-762E-4EFB2D994D9F}"/>
              </a:ext>
            </a:extLst>
          </p:cNvPr>
          <p:cNvSpPr/>
          <p:nvPr/>
        </p:nvSpPr>
        <p:spPr>
          <a:xfrm>
            <a:off x="3996009" y="4224118"/>
            <a:ext cx="238230" cy="1020827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398196"/>
            <a:endParaRPr lang="es-ES" sz="1568" kern="0" dirty="0">
              <a:solidFill>
                <a:prstClr val="white"/>
              </a:solidFill>
              <a:latin typeface="Calibri"/>
              <a:sym typeface="Helvetica Neue"/>
            </a:endParaRPr>
          </a:p>
        </p:txBody>
      </p:sp>
      <p:sp>
        <p:nvSpPr>
          <p:cNvPr id="94" name="Rectángulo 93">
            <a:extLst>
              <a:ext uri="{FF2B5EF4-FFF2-40B4-BE49-F238E27FC236}">
                <a16:creationId xmlns:a16="http://schemas.microsoft.com/office/drawing/2014/main" id="{C66B0BE7-5AA4-4D11-E395-E23C73A336F9}"/>
              </a:ext>
            </a:extLst>
          </p:cNvPr>
          <p:cNvSpPr/>
          <p:nvPr/>
        </p:nvSpPr>
        <p:spPr>
          <a:xfrm>
            <a:off x="4797937" y="4616835"/>
            <a:ext cx="194842" cy="624828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9819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68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grpSp>
        <p:nvGrpSpPr>
          <p:cNvPr id="98" name="Grupo 97">
            <a:extLst>
              <a:ext uri="{FF2B5EF4-FFF2-40B4-BE49-F238E27FC236}">
                <a16:creationId xmlns:a16="http://schemas.microsoft.com/office/drawing/2014/main" id="{3806BCC4-EC88-C2FF-D87E-2416964FFDB0}"/>
              </a:ext>
            </a:extLst>
          </p:cNvPr>
          <p:cNvGrpSpPr/>
          <p:nvPr/>
        </p:nvGrpSpPr>
        <p:grpSpPr>
          <a:xfrm>
            <a:off x="-2196713" y="6286949"/>
            <a:ext cx="4343551" cy="2584512"/>
            <a:chOff x="2425435" y="1130300"/>
            <a:chExt cx="4987040" cy="2967403"/>
          </a:xfrm>
        </p:grpSpPr>
        <p:sp>
          <p:nvSpPr>
            <p:cNvPr id="99" name="CuadroTexto 98">
              <a:extLst>
                <a:ext uri="{FF2B5EF4-FFF2-40B4-BE49-F238E27FC236}">
                  <a16:creationId xmlns:a16="http://schemas.microsoft.com/office/drawing/2014/main" id="{9B7EFA62-68CC-EBC0-9E32-A0328CC2A298}"/>
                </a:ext>
              </a:extLst>
            </p:cNvPr>
            <p:cNvSpPr txBox="1"/>
            <p:nvPr/>
          </p:nvSpPr>
          <p:spPr>
            <a:xfrm rot="19662948">
              <a:off x="2425435" y="2226993"/>
              <a:ext cx="4987040" cy="424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 lvl="0">
                <a:defRPr lang="es-ES"/>
              </a:defPPr>
              <a:lvl1pPr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 kumimoji="0" i="0" u="none" strike="noStrike" cap="none" spc="0" normalizeH="0" baseline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/>
                </a:defRPr>
              </a:lvl1pPr>
            </a:lstStyle>
            <a:p>
              <a:pPr marL="0" marR="0" lvl="0" indent="0" algn="ctr" defTabSz="425848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sym typeface="Helvetica Neue"/>
                </a:rPr>
                <a:t>APRENDIZAJE A LO LARGO DE LA VIDA</a:t>
              </a:r>
            </a:p>
          </p:txBody>
        </p:sp>
        <p:cxnSp>
          <p:nvCxnSpPr>
            <p:cNvPr id="100" name="Conector recto de flecha 99">
              <a:extLst>
                <a:ext uri="{FF2B5EF4-FFF2-40B4-BE49-F238E27FC236}">
                  <a16:creationId xmlns:a16="http://schemas.microsoft.com/office/drawing/2014/main" id="{107B7646-D55C-FBDA-ABB9-7E43041E371A}"/>
                </a:ext>
              </a:extLst>
            </p:cNvPr>
            <p:cNvCxnSpPr/>
            <p:nvPr/>
          </p:nvCxnSpPr>
          <p:spPr>
            <a:xfrm flipV="1">
              <a:off x="2525289" y="1130300"/>
              <a:ext cx="4758644" cy="2967403"/>
            </a:xfrm>
            <a:prstGeom prst="straightConnector1">
              <a:avLst/>
            </a:prstGeom>
            <a:noFill/>
            <a:ln w="222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dashDot"/>
              <a:round/>
              <a:headEnd type="none" w="med" len="med"/>
              <a:tailEnd type="arrow" w="med" len="med"/>
            </a:ln>
            <a:effectLst/>
          </p:spPr>
        </p:cxnSp>
      </p:grpSp>
      <p:sp>
        <p:nvSpPr>
          <p:cNvPr id="101" name="CuadroTexto 100">
            <a:extLst>
              <a:ext uri="{FF2B5EF4-FFF2-40B4-BE49-F238E27FC236}">
                <a16:creationId xmlns:a16="http://schemas.microsoft.com/office/drawing/2014/main" id="{E6D6E987-5CB0-5F6F-7EC5-3DF9FD283501}"/>
              </a:ext>
            </a:extLst>
          </p:cNvPr>
          <p:cNvSpPr txBox="1"/>
          <p:nvPr/>
        </p:nvSpPr>
        <p:spPr>
          <a:xfrm>
            <a:off x="6468085" y="5637624"/>
            <a:ext cx="33411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98196">
              <a:defRPr/>
            </a:pPr>
            <a:r>
              <a:rPr lang="es-ES" sz="14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  <a:sym typeface="Helvetica Neue"/>
              </a:rPr>
              <a:t>M E D I O S    DE    A P R E N D I Z A  J  E</a:t>
            </a:r>
          </a:p>
        </p:txBody>
      </p:sp>
      <p:sp>
        <p:nvSpPr>
          <p:cNvPr id="102" name="Rectángulo 101">
            <a:extLst>
              <a:ext uri="{FF2B5EF4-FFF2-40B4-BE49-F238E27FC236}">
                <a16:creationId xmlns:a16="http://schemas.microsoft.com/office/drawing/2014/main" id="{7BA0CFAB-29E2-DA2B-895E-D2C05CF1E48A}"/>
              </a:ext>
            </a:extLst>
          </p:cNvPr>
          <p:cNvSpPr/>
          <p:nvPr/>
        </p:nvSpPr>
        <p:spPr>
          <a:xfrm>
            <a:off x="5786139" y="4009769"/>
            <a:ext cx="374017" cy="75481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9819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68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103" name="Rectángulo 102">
            <a:extLst>
              <a:ext uri="{FF2B5EF4-FFF2-40B4-BE49-F238E27FC236}">
                <a16:creationId xmlns:a16="http://schemas.microsoft.com/office/drawing/2014/main" id="{85608E51-B5AB-8D60-22A8-E5808EDE4264}"/>
              </a:ext>
            </a:extLst>
          </p:cNvPr>
          <p:cNvSpPr/>
          <p:nvPr/>
        </p:nvSpPr>
        <p:spPr>
          <a:xfrm>
            <a:off x="6167139" y="4771769"/>
            <a:ext cx="374017" cy="75481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9819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68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id="{1CEA9D00-B09C-D8DB-8897-AB47B0582527}"/>
              </a:ext>
            </a:extLst>
          </p:cNvPr>
          <p:cNvSpPr/>
          <p:nvPr/>
        </p:nvSpPr>
        <p:spPr>
          <a:xfrm>
            <a:off x="6338589" y="4428869"/>
            <a:ext cx="374017" cy="75481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9819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68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105" name="Rectángulo 104">
            <a:extLst>
              <a:ext uri="{FF2B5EF4-FFF2-40B4-BE49-F238E27FC236}">
                <a16:creationId xmlns:a16="http://schemas.microsoft.com/office/drawing/2014/main" id="{29ED02E7-0055-E366-5B0D-9DDC273407F2}"/>
              </a:ext>
            </a:extLst>
          </p:cNvPr>
          <p:cNvSpPr/>
          <p:nvPr/>
        </p:nvSpPr>
        <p:spPr>
          <a:xfrm>
            <a:off x="5557539" y="4466969"/>
            <a:ext cx="374017" cy="75481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9819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68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106" name="Rectángulo 105">
            <a:extLst>
              <a:ext uri="{FF2B5EF4-FFF2-40B4-BE49-F238E27FC236}">
                <a16:creationId xmlns:a16="http://schemas.microsoft.com/office/drawing/2014/main" id="{C0AFD63C-B4D1-8127-A19F-3D886807A820}"/>
              </a:ext>
            </a:extLst>
          </p:cNvPr>
          <p:cNvSpPr/>
          <p:nvPr/>
        </p:nvSpPr>
        <p:spPr>
          <a:xfrm>
            <a:off x="7443489" y="4867019"/>
            <a:ext cx="374017" cy="75481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9819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68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107" name="Rectángulo 106">
            <a:extLst>
              <a:ext uri="{FF2B5EF4-FFF2-40B4-BE49-F238E27FC236}">
                <a16:creationId xmlns:a16="http://schemas.microsoft.com/office/drawing/2014/main" id="{772559AD-FA06-435E-260A-5B51FCF6C1D0}"/>
              </a:ext>
            </a:extLst>
          </p:cNvPr>
          <p:cNvSpPr/>
          <p:nvPr/>
        </p:nvSpPr>
        <p:spPr>
          <a:xfrm>
            <a:off x="6891039" y="4257419"/>
            <a:ext cx="374017" cy="75481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9819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68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108" name="Rectángulo 107">
            <a:extLst>
              <a:ext uri="{FF2B5EF4-FFF2-40B4-BE49-F238E27FC236}">
                <a16:creationId xmlns:a16="http://schemas.microsoft.com/office/drawing/2014/main" id="{83B50A0D-4F1D-1491-D25A-2D308808B7C2}"/>
              </a:ext>
            </a:extLst>
          </p:cNvPr>
          <p:cNvSpPr/>
          <p:nvPr/>
        </p:nvSpPr>
        <p:spPr>
          <a:xfrm>
            <a:off x="5557539" y="5019419"/>
            <a:ext cx="374017" cy="75481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9819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68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id="{6EAEA6DD-FD68-F6AE-53F6-5C85AEEF6309}"/>
              </a:ext>
            </a:extLst>
          </p:cNvPr>
          <p:cNvSpPr/>
          <p:nvPr/>
        </p:nvSpPr>
        <p:spPr>
          <a:xfrm>
            <a:off x="5938539" y="4295519"/>
            <a:ext cx="374017" cy="75481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9819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68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110" name="Rectángulo 109">
            <a:extLst>
              <a:ext uri="{FF2B5EF4-FFF2-40B4-BE49-F238E27FC236}">
                <a16:creationId xmlns:a16="http://schemas.microsoft.com/office/drawing/2014/main" id="{62795E77-86B3-8461-CB76-BD12A2C1DF9E}"/>
              </a:ext>
            </a:extLst>
          </p:cNvPr>
          <p:cNvSpPr/>
          <p:nvPr/>
        </p:nvSpPr>
        <p:spPr>
          <a:xfrm>
            <a:off x="6319539" y="5152769"/>
            <a:ext cx="374017" cy="75481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9819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111" name="Rectángulo 110">
            <a:extLst>
              <a:ext uri="{FF2B5EF4-FFF2-40B4-BE49-F238E27FC236}">
                <a16:creationId xmlns:a16="http://schemas.microsoft.com/office/drawing/2014/main" id="{351A8F94-30A4-4B6E-6F36-75A5A5508F1B}"/>
              </a:ext>
            </a:extLst>
          </p:cNvPr>
          <p:cNvSpPr/>
          <p:nvPr/>
        </p:nvSpPr>
        <p:spPr>
          <a:xfrm>
            <a:off x="6319539" y="4600319"/>
            <a:ext cx="374017" cy="75481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9819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68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112" name="Rectángulo 111">
            <a:extLst>
              <a:ext uri="{FF2B5EF4-FFF2-40B4-BE49-F238E27FC236}">
                <a16:creationId xmlns:a16="http://schemas.microsoft.com/office/drawing/2014/main" id="{EF662D44-A172-BD90-4A76-432D78313B1F}"/>
              </a:ext>
            </a:extLst>
          </p:cNvPr>
          <p:cNvSpPr/>
          <p:nvPr/>
        </p:nvSpPr>
        <p:spPr>
          <a:xfrm>
            <a:off x="5709939" y="4847969"/>
            <a:ext cx="374017" cy="75481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9819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68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id="{535366E8-13B9-3BCF-7B63-0C3E43285D42}"/>
              </a:ext>
            </a:extLst>
          </p:cNvPr>
          <p:cNvSpPr/>
          <p:nvPr/>
        </p:nvSpPr>
        <p:spPr>
          <a:xfrm>
            <a:off x="7595889" y="5133719"/>
            <a:ext cx="374017" cy="75481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9819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114" name="Rectángulo 113">
            <a:extLst>
              <a:ext uri="{FF2B5EF4-FFF2-40B4-BE49-F238E27FC236}">
                <a16:creationId xmlns:a16="http://schemas.microsoft.com/office/drawing/2014/main" id="{8114F717-19DE-D466-BF73-59402601BC0A}"/>
              </a:ext>
            </a:extLst>
          </p:cNvPr>
          <p:cNvSpPr/>
          <p:nvPr/>
        </p:nvSpPr>
        <p:spPr>
          <a:xfrm>
            <a:off x="7043439" y="4638419"/>
            <a:ext cx="374017" cy="75481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9819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68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68643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243 0.27315 L 0.43854 -0.47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42" y="-3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DFA90B20-CFDD-7EEB-6C4D-FDC9B96FD132}"/>
              </a:ext>
            </a:extLst>
          </p:cNvPr>
          <p:cNvSpPr txBox="1"/>
          <p:nvPr/>
        </p:nvSpPr>
        <p:spPr>
          <a:xfrm>
            <a:off x="8461179" y="3502416"/>
            <a:ext cx="31177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defTabSz="685801">
              <a:defRPr sz="1400" b="1">
                <a:solidFill>
                  <a:srgbClr val="1F497D">
                    <a:lumMod val="50000"/>
                  </a:srgbClr>
                </a:solidFill>
                <a:latin typeface="Josefin Sans" panose="00000500000000000000" pitchFamily="2" charset="0"/>
                <a:cs typeface="Arial"/>
              </a:defRPr>
            </a:lvl1pPr>
          </a:lstStyle>
          <a:p>
            <a:pPr algn="ctr" defTabSz="914378">
              <a:defRPr/>
            </a:pPr>
            <a:r>
              <a:rPr lang="es-ES" b="0" dirty="0">
                <a:latin typeface="+mn-lt"/>
                <a:sym typeface="Arial"/>
              </a:rPr>
              <a:t>   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CF957952-0943-B866-67D3-3B0C2CB346D0}"/>
              </a:ext>
            </a:extLst>
          </p:cNvPr>
          <p:cNvGrpSpPr/>
          <p:nvPr/>
        </p:nvGrpSpPr>
        <p:grpSpPr>
          <a:xfrm>
            <a:off x="-24536" y="4961366"/>
            <a:ext cx="4570441" cy="1727150"/>
            <a:chOff x="-63764" y="1556729"/>
            <a:chExt cx="4570441" cy="1727150"/>
          </a:xfrm>
        </p:grpSpPr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DA970788-AB47-AB54-1B89-99B763AE32C9}"/>
                </a:ext>
              </a:extLst>
            </p:cNvPr>
            <p:cNvSpPr txBox="1"/>
            <p:nvPr/>
          </p:nvSpPr>
          <p:spPr>
            <a:xfrm>
              <a:off x="554076" y="1556729"/>
              <a:ext cx="289877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sz="2000" dirty="0">
                  <a:solidFill>
                    <a:srgbClr val="FC671A"/>
                  </a:solidFill>
                  <a:latin typeface="+mj-lt"/>
                  <a:sym typeface="Arial"/>
                </a:rPr>
                <a:t>Impacto de las cualificaciones</a:t>
              </a: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3788D320-D711-EFAD-8698-A161C16B55AB}"/>
                </a:ext>
              </a:extLst>
            </p:cNvPr>
            <p:cNvSpPr txBox="1"/>
            <p:nvPr/>
          </p:nvSpPr>
          <p:spPr>
            <a:xfrm>
              <a:off x="-63764" y="2805861"/>
              <a:ext cx="219877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Empleabilidad</a:t>
              </a: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DC8AE71F-DF5C-9434-C52E-3C0C8CBF4ED0}"/>
                </a:ext>
              </a:extLst>
            </p:cNvPr>
            <p:cNvSpPr txBox="1"/>
            <p:nvPr/>
          </p:nvSpPr>
          <p:spPr>
            <a:xfrm>
              <a:off x="2250014" y="2760659"/>
              <a:ext cx="22566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Movilidad Educativa, formativa y laboral</a:t>
              </a:r>
            </a:p>
          </p:txBody>
        </p:sp>
        <p:pic>
          <p:nvPicPr>
            <p:cNvPr id="25" name="Gráfico 24" descr="Flecha curvada en sentido a las agujas del reloj">
              <a:extLst>
                <a:ext uri="{FF2B5EF4-FFF2-40B4-BE49-F238E27FC236}">
                  <a16:creationId xmlns:a16="http://schemas.microsoft.com/office/drawing/2014/main" id="{91B0AF46-93D7-58EF-D8B1-60A3DA4B2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8155635">
              <a:off x="2679228" y="2124141"/>
              <a:ext cx="698131" cy="698131"/>
            </a:xfrm>
            <a:prstGeom prst="rect">
              <a:avLst/>
            </a:prstGeom>
          </p:spPr>
        </p:pic>
        <p:pic>
          <p:nvPicPr>
            <p:cNvPr id="26" name="Gráfico 25" descr="Flecha curvada en sentido a las agujas del reloj">
              <a:extLst>
                <a:ext uri="{FF2B5EF4-FFF2-40B4-BE49-F238E27FC236}">
                  <a16:creationId xmlns:a16="http://schemas.microsoft.com/office/drawing/2014/main" id="{5AE2881E-353B-F001-C6E8-889C55F26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2236721" flipH="1">
              <a:off x="652009" y="2176537"/>
              <a:ext cx="717154" cy="673718"/>
            </a:xfrm>
            <a:prstGeom prst="rect">
              <a:avLst/>
            </a:prstGeom>
          </p:spPr>
        </p:pic>
      </p:grpSp>
      <p:grpSp>
        <p:nvGrpSpPr>
          <p:cNvPr id="42" name="Grupo 41">
            <a:extLst>
              <a:ext uri="{FF2B5EF4-FFF2-40B4-BE49-F238E27FC236}">
                <a16:creationId xmlns:a16="http://schemas.microsoft.com/office/drawing/2014/main" id="{F6D8EFD7-C17A-A674-0653-347455604751}"/>
              </a:ext>
            </a:extLst>
          </p:cNvPr>
          <p:cNvGrpSpPr/>
          <p:nvPr/>
        </p:nvGrpSpPr>
        <p:grpSpPr>
          <a:xfrm>
            <a:off x="7519835" y="1209348"/>
            <a:ext cx="5090769" cy="2817574"/>
            <a:chOff x="7343985" y="3952557"/>
            <a:chExt cx="5090769" cy="281757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1AA1C9E8-913F-7ED7-DF0F-5E262DF712AF}"/>
                </a:ext>
              </a:extLst>
            </p:cNvPr>
            <p:cNvSpPr txBox="1"/>
            <p:nvPr/>
          </p:nvSpPr>
          <p:spPr>
            <a:xfrm>
              <a:off x="7343985" y="3952557"/>
              <a:ext cx="4466390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sz="2000" dirty="0">
                  <a:solidFill>
                    <a:srgbClr val="31859C"/>
                  </a:solidFill>
                  <a:latin typeface="+mj-lt"/>
                  <a:sym typeface="Arial"/>
                </a:rPr>
                <a:t>Uso de nuevos referentes para la gestión de la Formación Profesional</a:t>
              </a: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6144941-AA89-990D-FFC5-DB8BCA65AF42}"/>
                </a:ext>
              </a:extLst>
            </p:cNvPr>
            <p:cNvSpPr txBox="1"/>
            <p:nvPr/>
          </p:nvSpPr>
          <p:spPr>
            <a:xfrm>
              <a:off x="7383370" y="5037601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Diseño y Desarrollo Curricular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15D7B9B4-4826-CD47-54CB-376DC02DEB3D}"/>
                </a:ext>
              </a:extLst>
            </p:cNvPr>
            <p:cNvSpPr txBox="1"/>
            <p:nvPr/>
          </p:nvSpPr>
          <p:spPr>
            <a:xfrm>
              <a:off x="9317007" y="5588151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Administración Educativa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A66DC995-7FF9-ED6C-7CD2-EAC94349B24A}"/>
                </a:ext>
              </a:extLst>
            </p:cNvPr>
            <p:cNvSpPr txBox="1"/>
            <p:nvPr/>
          </p:nvSpPr>
          <p:spPr>
            <a:xfrm>
              <a:off x="7444125" y="6144560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Ambientes de Formación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3152B4CA-99E4-3869-FD0D-E50318F4D3EC}"/>
                </a:ext>
              </a:extLst>
            </p:cNvPr>
            <p:cNvSpPr txBox="1"/>
            <p:nvPr/>
          </p:nvSpPr>
          <p:spPr>
            <a:xfrm>
              <a:off x="9314399" y="6402021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Instructores</a:t>
              </a:r>
            </a:p>
          </p:txBody>
        </p:sp>
        <p:pic>
          <p:nvPicPr>
            <p:cNvPr id="13" name="Gráfico 12" descr="Flecha curvada en sentido a las agujas del reloj">
              <a:extLst>
                <a:ext uri="{FF2B5EF4-FFF2-40B4-BE49-F238E27FC236}">
                  <a16:creationId xmlns:a16="http://schemas.microsoft.com/office/drawing/2014/main" id="{676E69FF-A09D-EDE3-0A99-EBE82B2BE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5340630">
              <a:off x="9997053" y="5607928"/>
              <a:ext cx="444710" cy="940836"/>
            </a:xfrm>
            <a:prstGeom prst="rect">
              <a:avLst/>
            </a:prstGeom>
          </p:spPr>
        </p:pic>
        <p:pic>
          <p:nvPicPr>
            <p:cNvPr id="28" name="Gráfico 27" descr="Flecha curvada en sentido a las agujas del reloj">
              <a:extLst>
                <a:ext uri="{FF2B5EF4-FFF2-40B4-BE49-F238E27FC236}">
                  <a16:creationId xmlns:a16="http://schemas.microsoft.com/office/drawing/2014/main" id="{1C54489F-68BA-1173-C95A-5EC8E11CD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724409" flipV="1">
              <a:off x="9386618" y="5028706"/>
              <a:ext cx="458790" cy="945467"/>
            </a:xfrm>
            <a:prstGeom prst="rect">
              <a:avLst/>
            </a:prstGeom>
          </p:spPr>
        </p:pic>
        <p:pic>
          <p:nvPicPr>
            <p:cNvPr id="29" name="Gráfico 28" descr="Flecha curvada en sentido a las agujas del reloj">
              <a:extLst>
                <a:ext uri="{FF2B5EF4-FFF2-40B4-BE49-F238E27FC236}">
                  <a16:creationId xmlns:a16="http://schemas.microsoft.com/office/drawing/2014/main" id="{DAB09074-5C0F-2B18-3723-A1B35AAF7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 flipV="1">
              <a:off x="9389441" y="6068002"/>
              <a:ext cx="458790" cy="945467"/>
            </a:xfrm>
            <a:prstGeom prst="rect">
              <a:avLst/>
            </a:prstGeom>
          </p:spPr>
        </p:pic>
      </p:grpSp>
      <p:sp>
        <p:nvSpPr>
          <p:cNvPr id="33" name="Título 1">
            <a:extLst>
              <a:ext uri="{FF2B5EF4-FFF2-40B4-BE49-F238E27FC236}">
                <a16:creationId xmlns:a16="http://schemas.microsoft.com/office/drawing/2014/main" id="{8AA90ADC-22E9-5084-7DCB-7D35AD513788}"/>
              </a:ext>
            </a:extLst>
          </p:cNvPr>
          <p:cNvSpPr txBox="1">
            <a:spLocks/>
          </p:cNvSpPr>
          <p:nvPr/>
        </p:nvSpPr>
        <p:spPr>
          <a:xfrm>
            <a:off x="464325" y="426716"/>
            <a:ext cx="10515600" cy="6765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000" b="1" dirty="0">
                <a:solidFill>
                  <a:schemeClr val="bg1">
                    <a:lumMod val="50000"/>
                  </a:schemeClr>
                </a:solidFill>
              </a:rPr>
              <a:t>REFLEXIONES USO DE LAS CUALIFICACIONES</a:t>
            </a:r>
          </a:p>
        </p:txBody>
      </p:sp>
      <p:grpSp>
        <p:nvGrpSpPr>
          <p:cNvPr id="40" name="Grupo 39">
            <a:extLst>
              <a:ext uri="{FF2B5EF4-FFF2-40B4-BE49-F238E27FC236}">
                <a16:creationId xmlns:a16="http://schemas.microsoft.com/office/drawing/2014/main" id="{7CFE3B2F-C32B-14D7-DE7E-424B53D0FF76}"/>
              </a:ext>
            </a:extLst>
          </p:cNvPr>
          <p:cNvGrpSpPr/>
          <p:nvPr/>
        </p:nvGrpSpPr>
        <p:grpSpPr>
          <a:xfrm>
            <a:off x="119004" y="1074794"/>
            <a:ext cx="3917931" cy="3294995"/>
            <a:chOff x="72431" y="1030901"/>
            <a:chExt cx="3917931" cy="3294995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4DBA187B-2D7B-E6C6-59BC-E88C495B08DC}"/>
                </a:ext>
              </a:extLst>
            </p:cNvPr>
            <p:cNvSpPr txBox="1"/>
            <p:nvPr/>
          </p:nvSpPr>
          <p:spPr>
            <a:xfrm>
              <a:off x="2652451" y="2644421"/>
              <a:ext cx="133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378">
                <a:defRPr sz="1400" b="0">
                  <a:solidFill>
                    <a:srgbClr val="1F497D">
                      <a:lumMod val="50000"/>
                    </a:srgbClr>
                  </a:solidFill>
                  <a:cs typeface="Arial"/>
                </a:defRPr>
              </a:lvl1pPr>
            </a:lstStyle>
            <a:p>
              <a:r>
                <a:rPr lang="es-ES" dirty="0">
                  <a:sym typeface="Arial"/>
                </a:rPr>
                <a:t>Socialización</a:t>
              </a:r>
            </a:p>
          </p:txBody>
        </p:sp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C7078CC1-E8F2-77DA-D3A5-72D799FA5665}"/>
                </a:ext>
              </a:extLst>
            </p:cNvPr>
            <p:cNvGrpSpPr/>
            <p:nvPr/>
          </p:nvGrpSpPr>
          <p:grpSpPr>
            <a:xfrm>
              <a:off x="377238" y="1197145"/>
              <a:ext cx="2996799" cy="3128751"/>
              <a:chOff x="486642" y="3851722"/>
              <a:chExt cx="2996799" cy="3128751"/>
            </a:xfrm>
          </p:grpSpPr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F5593E7C-963A-8EAB-F5D1-2844D3704858}"/>
                  </a:ext>
                </a:extLst>
              </p:cNvPr>
              <p:cNvSpPr txBox="1"/>
              <p:nvPr/>
            </p:nvSpPr>
            <p:spPr>
              <a:xfrm>
                <a:off x="486642" y="3851722"/>
                <a:ext cx="2996799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s-ES"/>
                </a:defPPr>
                <a:lvl1pPr defTabSz="685801">
                  <a:defRPr sz="1400" b="1">
                    <a:solidFill>
                      <a:srgbClr val="1F497D">
                        <a:lumMod val="50000"/>
                      </a:srgbClr>
                    </a:solidFill>
                    <a:latin typeface="Josefin Sans" panose="00000500000000000000" pitchFamily="2" charset="0"/>
                    <a:cs typeface="Arial"/>
                  </a:defRPr>
                </a:lvl1pPr>
              </a:lstStyle>
              <a:p>
                <a:pPr algn="ctr" defTabSz="914378">
                  <a:defRPr/>
                </a:pPr>
                <a:r>
                  <a:rPr lang="es-ES" sz="2000" dirty="0">
                    <a:solidFill>
                      <a:srgbClr val="1AB299"/>
                    </a:solidFill>
                    <a:latin typeface="+mj-lt"/>
                    <a:sym typeface="Arial"/>
                  </a:rPr>
                  <a:t>Nueva cultura sobre las cualificaciones</a:t>
                </a:r>
              </a:p>
            </p:txBody>
          </p:sp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4E44EC12-5656-BA61-ED2B-EE2E945F6429}"/>
                  </a:ext>
                </a:extLst>
              </p:cNvPr>
              <p:cNvSpPr txBox="1"/>
              <p:nvPr/>
            </p:nvSpPr>
            <p:spPr>
              <a:xfrm>
                <a:off x="1043932" y="4704722"/>
                <a:ext cx="187251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s-ES"/>
                </a:defPPr>
                <a:lvl1pPr defTabSz="685801">
                  <a:defRPr sz="1400" b="1">
                    <a:solidFill>
                      <a:srgbClr val="1F497D">
                        <a:lumMod val="50000"/>
                      </a:srgbClr>
                    </a:solidFill>
                    <a:latin typeface="Josefin Sans" panose="00000500000000000000" pitchFamily="2" charset="0"/>
                    <a:cs typeface="Arial"/>
                  </a:defRPr>
                </a:lvl1pPr>
              </a:lstStyle>
              <a:p>
                <a:pPr algn="ctr" defTabSz="914378">
                  <a:defRPr/>
                </a:pPr>
                <a:r>
                  <a:rPr lang="es-ES" sz="1600" b="0" dirty="0">
                    <a:latin typeface="+mn-lt"/>
                    <a:sym typeface="Arial"/>
                  </a:rPr>
                  <a:t>Comprensión</a:t>
                </a:r>
              </a:p>
            </p:txBody>
          </p:sp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CE61D08E-CC54-E78D-55D2-B91F3EA35F58}"/>
                  </a:ext>
                </a:extLst>
              </p:cNvPr>
              <p:cNvSpPr txBox="1"/>
              <p:nvPr/>
            </p:nvSpPr>
            <p:spPr>
              <a:xfrm>
                <a:off x="694783" y="6241809"/>
                <a:ext cx="2599320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s-ES"/>
                </a:defPPr>
                <a:lvl1pPr defTabSz="685801">
                  <a:defRPr sz="1400" b="1">
                    <a:solidFill>
                      <a:srgbClr val="1F497D">
                        <a:lumMod val="50000"/>
                      </a:srgbClr>
                    </a:solidFill>
                    <a:latin typeface="Josefin Sans" panose="00000500000000000000" pitchFamily="2" charset="0"/>
                    <a:cs typeface="Arial"/>
                  </a:defRPr>
                </a:lvl1pPr>
              </a:lstStyle>
              <a:p>
                <a:pPr algn="ctr" defTabSz="914378">
                  <a:defRPr/>
                </a:pPr>
                <a:r>
                  <a:rPr lang="es-ES" b="0" dirty="0">
                    <a:latin typeface="+mn-lt"/>
                    <a:sym typeface="Arial"/>
                  </a:rPr>
                  <a:t>Apropiación conceptual incorporada en los procesos misionales</a:t>
                </a:r>
              </a:p>
            </p:txBody>
          </p:sp>
          <p:pic>
            <p:nvPicPr>
              <p:cNvPr id="18" name="Gráfico 17" descr="Flecha curvada en sentido a las agujas del reloj">
                <a:extLst>
                  <a:ext uri="{FF2B5EF4-FFF2-40B4-BE49-F238E27FC236}">
                    <a16:creationId xmlns:a16="http://schemas.microsoft.com/office/drawing/2014/main" id="{6AA58156-7951-55E5-1503-0E6E38B6EB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8930779">
                <a:off x="2775139" y="4701457"/>
                <a:ext cx="698131" cy="698131"/>
              </a:xfrm>
              <a:prstGeom prst="rect">
                <a:avLst/>
              </a:prstGeom>
            </p:spPr>
          </p:pic>
          <p:pic>
            <p:nvPicPr>
              <p:cNvPr id="19" name="Gráfico 18" descr="Flecha curvada en sentido a las agujas del reloj">
                <a:extLst>
                  <a:ext uri="{FF2B5EF4-FFF2-40B4-BE49-F238E27FC236}">
                    <a16:creationId xmlns:a16="http://schemas.microsoft.com/office/drawing/2014/main" id="{BF9E27D0-2462-A82E-4DFB-66808C88F9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12236721" flipH="1">
                <a:off x="646746" y="4752300"/>
                <a:ext cx="717154" cy="673718"/>
              </a:xfrm>
              <a:prstGeom prst="rect">
                <a:avLst/>
              </a:prstGeom>
            </p:spPr>
          </p:pic>
          <p:cxnSp>
            <p:nvCxnSpPr>
              <p:cNvPr id="20" name="Conector recto 19">
                <a:extLst>
                  <a:ext uri="{FF2B5EF4-FFF2-40B4-BE49-F238E27FC236}">
                    <a16:creationId xmlns:a16="http://schemas.microsoft.com/office/drawing/2014/main" id="{2487FB5A-46EE-45EB-80C5-592F3D3B9C7D}"/>
                  </a:ext>
                </a:extLst>
              </p:cNvPr>
              <p:cNvCxnSpPr>
                <a:stCxn id="16" idx="2"/>
                <a:endCxn id="17" idx="0"/>
              </p:cNvCxnSpPr>
              <p:nvPr/>
            </p:nvCxnSpPr>
            <p:spPr>
              <a:xfrm>
                <a:off x="1980187" y="5043276"/>
                <a:ext cx="14256" cy="1198533"/>
              </a:xfrm>
              <a:prstGeom prst="line">
                <a:avLst/>
              </a:prstGeom>
              <a:ln>
                <a:solidFill>
                  <a:srgbClr val="1AB299"/>
                </a:solidFill>
                <a:prstDash val="dash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</p:grpSp>
        <p:cxnSp>
          <p:nvCxnSpPr>
            <p:cNvPr id="34" name="Conector recto 33">
              <a:extLst>
                <a:ext uri="{FF2B5EF4-FFF2-40B4-BE49-F238E27FC236}">
                  <a16:creationId xmlns:a16="http://schemas.microsoft.com/office/drawing/2014/main" id="{8C2FEE8E-4CA2-F213-C599-48F7512FDF2E}"/>
                </a:ext>
              </a:extLst>
            </p:cNvPr>
            <p:cNvCxnSpPr>
              <a:cxnSpLocks/>
            </p:cNvCxnSpPr>
            <p:nvPr/>
          </p:nvCxnSpPr>
          <p:spPr>
            <a:xfrm>
              <a:off x="646147" y="1030901"/>
              <a:ext cx="1736203" cy="0"/>
            </a:xfrm>
            <a:prstGeom prst="line">
              <a:avLst/>
            </a:prstGeom>
            <a:ln>
              <a:solidFill>
                <a:srgbClr val="38A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C8FB1E01-C653-873D-02D9-E34B1A817A16}"/>
                </a:ext>
              </a:extLst>
            </p:cNvPr>
            <p:cNvSpPr txBox="1"/>
            <p:nvPr/>
          </p:nvSpPr>
          <p:spPr>
            <a:xfrm>
              <a:off x="72431" y="2775942"/>
              <a:ext cx="144181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378">
                <a:defRPr sz="1400" b="0">
                  <a:solidFill>
                    <a:srgbClr val="1F497D">
                      <a:lumMod val="50000"/>
                    </a:srgbClr>
                  </a:solidFill>
                  <a:cs typeface="Arial"/>
                </a:defRPr>
              </a:lvl1pPr>
            </a:lstStyle>
            <a:p>
              <a:r>
                <a:rPr lang="es-ES" dirty="0">
                  <a:sym typeface="Arial"/>
                </a:rPr>
                <a:t>Capacitación</a:t>
              </a:r>
            </a:p>
          </p:txBody>
        </p: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1BE0AC42-98F3-D341-9092-5A0EB92BD7D9}"/>
              </a:ext>
            </a:extLst>
          </p:cNvPr>
          <p:cNvGrpSpPr/>
          <p:nvPr/>
        </p:nvGrpSpPr>
        <p:grpSpPr>
          <a:xfrm>
            <a:off x="7821667" y="4327557"/>
            <a:ext cx="4028071" cy="2383606"/>
            <a:chOff x="7608473" y="1425264"/>
            <a:chExt cx="4028071" cy="2383606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E2E8A8A5-5CB9-9615-0C06-5E85B5CC5739}"/>
                </a:ext>
              </a:extLst>
            </p:cNvPr>
            <p:cNvSpPr txBox="1"/>
            <p:nvPr/>
          </p:nvSpPr>
          <p:spPr>
            <a:xfrm>
              <a:off x="7608473" y="1425264"/>
              <a:ext cx="3867953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sz="2000" dirty="0">
                  <a:solidFill>
                    <a:srgbClr val="A9C54F"/>
                  </a:solidFill>
                  <a:latin typeface="+mj-lt"/>
                  <a:sym typeface="Arial"/>
                </a:rPr>
                <a:t>Rol de la Entidad en el contexto del Sistema Nacional de Cualificaciones 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972BD40F-B135-E5DA-54BB-8BCCDE443686}"/>
                </a:ext>
              </a:extLst>
            </p:cNvPr>
            <p:cNvSpPr txBox="1"/>
            <p:nvPr/>
          </p:nvSpPr>
          <p:spPr>
            <a:xfrm>
              <a:off x="8330304" y="2477813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Se analizan  las implicaciones del SNC</a:t>
              </a:r>
            </a:p>
          </p:txBody>
        </p:sp>
        <p:pic>
          <p:nvPicPr>
            <p:cNvPr id="27" name="Gráfico 26" descr="Flecha ligeramente curva">
              <a:extLst>
                <a:ext uri="{FF2B5EF4-FFF2-40B4-BE49-F238E27FC236}">
                  <a16:creationId xmlns:a16="http://schemas.microsoft.com/office/drawing/2014/main" id="{37C85780-1C49-525D-DD20-AFC229547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6072640" flipV="1">
              <a:off x="9803497" y="2809289"/>
              <a:ext cx="480604" cy="665004"/>
            </a:xfrm>
            <a:prstGeom prst="rect">
              <a:avLst/>
            </a:prstGeom>
          </p:spPr>
        </p:pic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AA8268F4-10F8-BB0A-ECAE-AE8E8F09954F}"/>
                </a:ext>
              </a:extLst>
            </p:cNvPr>
            <p:cNvSpPr txBox="1"/>
            <p:nvPr/>
          </p:nvSpPr>
          <p:spPr>
            <a:xfrm>
              <a:off x="8518797" y="3285650"/>
              <a:ext cx="311774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Se organiza la  contribución  institucional al sistema</a:t>
              </a:r>
            </a:p>
          </p:txBody>
        </p:sp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id="{D682C7E3-198A-70A0-9A07-93F43BF3A12C}"/>
              </a:ext>
            </a:extLst>
          </p:cNvPr>
          <p:cNvGrpSpPr/>
          <p:nvPr/>
        </p:nvGrpSpPr>
        <p:grpSpPr>
          <a:xfrm>
            <a:off x="3636668" y="1679667"/>
            <a:ext cx="4493351" cy="4489205"/>
            <a:chOff x="3747030" y="1679667"/>
            <a:chExt cx="4493351" cy="4489205"/>
          </a:xfrm>
        </p:grpSpPr>
        <p:pic>
          <p:nvPicPr>
            <p:cNvPr id="44" name="Imagen 43">
              <a:extLst>
                <a:ext uri="{FF2B5EF4-FFF2-40B4-BE49-F238E27FC236}">
                  <a16:creationId xmlns:a16="http://schemas.microsoft.com/office/drawing/2014/main" id="{ED94B346-3613-43A8-4E6B-58E2D4D9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1566452">
              <a:off x="3747030" y="1679667"/>
              <a:ext cx="4493351" cy="4489205"/>
            </a:xfrm>
            <a:prstGeom prst="rect">
              <a:avLst/>
            </a:prstGeom>
          </p:spPr>
        </p:pic>
        <p:pic>
          <p:nvPicPr>
            <p:cNvPr id="45" name="Gráfico 44" descr="Apretón de manos contorno">
              <a:extLst>
                <a:ext uri="{FF2B5EF4-FFF2-40B4-BE49-F238E27FC236}">
                  <a16:creationId xmlns:a16="http://schemas.microsoft.com/office/drawing/2014/main" id="{542B8E62-BA5A-38B1-76AC-6A4A5BE89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21335450">
              <a:off x="4771396" y="4777242"/>
              <a:ext cx="1027951" cy="1027951"/>
            </a:xfrm>
            <a:prstGeom prst="rect">
              <a:avLst/>
            </a:prstGeom>
          </p:spPr>
        </p:pic>
        <p:pic>
          <p:nvPicPr>
            <p:cNvPr id="46" name="Gráfico 45" descr="Crecimiento empresarial contorno">
              <a:extLst>
                <a:ext uri="{FF2B5EF4-FFF2-40B4-BE49-F238E27FC236}">
                  <a16:creationId xmlns:a16="http://schemas.microsoft.com/office/drawing/2014/main" id="{97CD3898-0FB5-DCAA-7960-6E3D4A146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428763" y="2470453"/>
              <a:ext cx="914400" cy="914400"/>
            </a:xfrm>
            <a:prstGeom prst="rect">
              <a:avLst/>
            </a:prstGeom>
          </p:spPr>
        </p:pic>
        <p:sp>
          <p:nvSpPr>
            <p:cNvPr id="47" name="CuadroTexto 46">
              <a:extLst>
                <a:ext uri="{FF2B5EF4-FFF2-40B4-BE49-F238E27FC236}">
                  <a16:creationId xmlns:a16="http://schemas.microsoft.com/office/drawing/2014/main" id="{CC0E5EBF-9D7C-B76B-2A5E-88F028C0CA4A}"/>
                </a:ext>
              </a:extLst>
            </p:cNvPr>
            <p:cNvSpPr txBox="1"/>
            <p:nvPr/>
          </p:nvSpPr>
          <p:spPr>
            <a:xfrm>
              <a:off x="4882211" y="3386161"/>
              <a:ext cx="225666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1600" b="1" dirty="0">
                  <a:solidFill>
                    <a:schemeClr val="bg1">
                      <a:lumMod val="50000"/>
                    </a:schemeClr>
                  </a:solidFill>
                </a:rPr>
                <a:t>MODELO INSTITUCIONAL DE CUALIFICACIONES</a:t>
              </a:r>
              <a:endParaRPr lang="es-CO" sz="1600" dirty="0"/>
            </a:p>
          </p:txBody>
        </p:sp>
        <p:pic>
          <p:nvPicPr>
            <p:cNvPr id="48" name="Gráfico 47" descr="Tabla contorno">
              <a:extLst>
                <a:ext uri="{FF2B5EF4-FFF2-40B4-BE49-F238E27FC236}">
                  <a16:creationId xmlns:a16="http://schemas.microsoft.com/office/drawing/2014/main" id="{38E25523-552D-80B5-4EF5-234B001D5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192250" y="2225845"/>
              <a:ext cx="914400" cy="914400"/>
            </a:xfrm>
            <a:prstGeom prst="rect">
              <a:avLst/>
            </a:prstGeom>
          </p:spPr>
        </p:pic>
        <p:sp>
          <p:nvSpPr>
            <p:cNvPr id="49" name="CuadroTexto 48">
              <a:extLst>
                <a:ext uri="{FF2B5EF4-FFF2-40B4-BE49-F238E27FC236}">
                  <a16:creationId xmlns:a16="http://schemas.microsoft.com/office/drawing/2014/main" id="{44E11B8A-6035-194F-D083-8213941C545F}"/>
                </a:ext>
              </a:extLst>
            </p:cNvPr>
            <p:cNvSpPr txBox="1"/>
            <p:nvPr/>
          </p:nvSpPr>
          <p:spPr>
            <a:xfrm>
              <a:off x="7106650" y="2852099"/>
              <a:ext cx="9144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800" b="1" dirty="0">
                  <a:solidFill>
                    <a:schemeClr val="bg1"/>
                  </a:solidFill>
                </a:rPr>
                <a:t>CUOC</a:t>
              </a:r>
              <a:endParaRPr lang="es-CO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411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n 51">
            <a:extLst>
              <a:ext uri="{FF2B5EF4-FFF2-40B4-BE49-F238E27FC236}">
                <a16:creationId xmlns:a16="http://schemas.microsoft.com/office/drawing/2014/main" id="{FACFAE4C-AFB0-62F3-F070-A8B8A5AD8A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864" t="31417" r="13671" b="55719"/>
          <a:stretch/>
        </p:blipFill>
        <p:spPr>
          <a:xfrm>
            <a:off x="3716177" y="4423761"/>
            <a:ext cx="1057148" cy="113329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FE24F2C-0BFD-45F0-6DB8-03BE54755705}"/>
              </a:ext>
            </a:extLst>
          </p:cNvPr>
          <p:cNvSpPr txBox="1"/>
          <p:nvPr/>
        </p:nvSpPr>
        <p:spPr>
          <a:xfrm>
            <a:off x="4419069" y="128171"/>
            <a:ext cx="198173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CO" sz="800" b="1" i="0" u="none" strike="noStrike" baseline="0" dirty="0">
              <a:solidFill>
                <a:srgbClr val="38AA00"/>
              </a:solidFill>
              <a:latin typeface="Calibri" panose="020F0502020204030204" pitchFamily="34" charset="0"/>
            </a:endParaRPr>
          </a:p>
          <a:p>
            <a:pPr marR="78640">
              <a:lnSpc>
                <a:spcPct val="90000"/>
              </a:lnSpc>
              <a:spcBef>
                <a:spcPct val="0"/>
              </a:spcBef>
            </a:pPr>
            <a:r>
              <a:rPr lang="es-CO" sz="4000" b="1" dirty="0">
                <a:solidFill>
                  <a:srgbClr val="38AA00"/>
                </a:solidFill>
                <a:latin typeface="Work Sans Medium" pitchFamily="2" charset="77"/>
                <a:ea typeface="+mj-ea"/>
                <a:cs typeface="+mj-cs"/>
              </a:rPr>
              <a:t>Retos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A960CA96-D828-53CE-8B4A-DD6ED261CD60}"/>
              </a:ext>
            </a:extLst>
          </p:cNvPr>
          <p:cNvCxnSpPr/>
          <p:nvPr/>
        </p:nvCxnSpPr>
        <p:spPr>
          <a:xfrm>
            <a:off x="6476877" y="3741085"/>
            <a:ext cx="1538656" cy="0"/>
          </a:xfrm>
          <a:prstGeom prst="line">
            <a:avLst/>
          </a:prstGeom>
          <a:ln w="50800">
            <a:solidFill>
              <a:srgbClr val="38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áfico 21" descr="Firma contorno">
            <a:extLst>
              <a:ext uri="{FF2B5EF4-FFF2-40B4-BE49-F238E27FC236}">
                <a16:creationId xmlns:a16="http://schemas.microsoft.com/office/drawing/2014/main" id="{0080B76D-F9AF-2845-1F7B-8BB0E1DE50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1869" y="5258138"/>
            <a:ext cx="914400" cy="91440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B55626DD-5828-A4A3-EFA1-9F1854567B81}"/>
              </a:ext>
            </a:extLst>
          </p:cNvPr>
          <p:cNvGrpSpPr/>
          <p:nvPr/>
        </p:nvGrpSpPr>
        <p:grpSpPr>
          <a:xfrm>
            <a:off x="6627904" y="2251120"/>
            <a:ext cx="1284531" cy="1256032"/>
            <a:chOff x="9337082" y="943584"/>
            <a:chExt cx="1284531" cy="1256032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23B2C06A-289B-984C-3289-B4E36F755EFB}"/>
                </a:ext>
              </a:extLst>
            </p:cNvPr>
            <p:cNvSpPr txBox="1"/>
            <p:nvPr/>
          </p:nvSpPr>
          <p:spPr>
            <a:xfrm>
              <a:off x="9337082" y="1857984"/>
              <a:ext cx="1284531" cy="3416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116040" lvl="1">
                <a:lnSpc>
                  <a:spcPct val="90000"/>
                </a:lnSpc>
                <a:spcBef>
                  <a:spcPct val="0"/>
                </a:spcBef>
              </a:pPr>
              <a:r>
                <a:rPr lang="es-CO" b="1" dirty="0">
                  <a:latin typeface="Work Sans Medium" pitchFamily="2" charset="77"/>
                  <a:ea typeface="+mj-ea"/>
                  <a:cs typeface="+mj-cs"/>
                </a:rPr>
                <a:t>CALIDAD</a:t>
              </a:r>
              <a:endParaRPr lang="es-CO" sz="1600" b="0" i="0" u="none" strike="noStrike" baseline="0" dirty="0">
                <a:solidFill>
                  <a:srgbClr val="FB671A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32" name="Gráfico 31" descr="Lluvia de ideas de grupo contorno">
              <a:extLst>
                <a:ext uri="{FF2B5EF4-FFF2-40B4-BE49-F238E27FC236}">
                  <a16:creationId xmlns:a16="http://schemas.microsoft.com/office/drawing/2014/main" id="{EF785C19-A30E-0E25-BC3E-15B37DB82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469219" y="943584"/>
              <a:ext cx="914400" cy="914400"/>
            </a:xfrm>
            <a:prstGeom prst="rect">
              <a:avLst/>
            </a:prstGeom>
          </p:spPr>
        </p:pic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6F087BE3-83C0-0ADE-3467-FF229489D999}"/>
              </a:ext>
            </a:extLst>
          </p:cNvPr>
          <p:cNvGrpSpPr/>
          <p:nvPr/>
        </p:nvGrpSpPr>
        <p:grpSpPr>
          <a:xfrm>
            <a:off x="3212660" y="1435632"/>
            <a:ext cx="2977396" cy="2239339"/>
            <a:chOff x="4683326" y="757484"/>
            <a:chExt cx="2977396" cy="2239339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74F2FAA0-83EC-CB0C-655F-48DA476787F4}"/>
                </a:ext>
              </a:extLst>
            </p:cNvPr>
            <p:cNvSpPr txBox="1"/>
            <p:nvPr/>
          </p:nvSpPr>
          <p:spPr>
            <a:xfrm>
              <a:off x="5261319" y="1956368"/>
              <a:ext cx="1967703" cy="3416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116040" lvl="1">
                <a:lnSpc>
                  <a:spcPct val="90000"/>
                </a:lnSpc>
                <a:spcBef>
                  <a:spcPct val="0"/>
                </a:spcBef>
              </a:pPr>
              <a:r>
                <a:rPr lang="es-CO" b="1" dirty="0">
                  <a:latin typeface="Work Sans Medium" pitchFamily="2" charset="77"/>
                  <a:ea typeface="+mj-ea"/>
                  <a:cs typeface="+mj-cs"/>
                </a:rPr>
                <a:t>FLEXIBILIDAD</a:t>
              </a:r>
              <a:endParaRPr lang="es-CO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Work Sans" pitchFamily="2" charset="0"/>
              </a:endParaRPr>
            </a:p>
          </p:txBody>
        </p:sp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D0DA0980-20FF-4422-B33C-D1AF4F50D1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5584" t="37748" r="36935" b="43234"/>
            <a:stretch/>
          </p:blipFill>
          <p:spPr>
            <a:xfrm>
              <a:off x="5131023" y="757484"/>
              <a:ext cx="2131282" cy="123570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29D303E-B538-AED8-F546-668F89584E10}"/>
                </a:ext>
              </a:extLst>
            </p:cNvPr>
            <p:cNvSpPr txBox="1"/>
            <p:nvPr/>
          </p:nvSpPr>
          <p:spPr>
            <a:xfrm>
              <a:off x="4683326" y="2350492"/>
              <a:ext cx="2977396" cy="64633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1257300" marR="0" lvl="2" indent="-342900" algn="l">
                <a:buFont typeface="Arial" panose="020B0604020202020204" pitchFamily="34" charset="0"/>
                <a:buChar char="•"/>
              </a:pPr>
              <a:r>
                <a:rPr lang="es-CO" sz="1800" dirty="0">
                  <a:solidFill>
                    <a:srgbClr val="000000"/>
                  </a:solidFill>
                  <a:latin typeface="Work Sans" pitchFamily="2" charset="0"/>
                </a:rPr>
                <a:t>Equivalencias</a:t>
              </a:r>
            </a:p>
            <a:p>
              <a:pPr marL="1257300" marR="0" lvl="2" indent="-342900" algn="l">
                <a:buFont typeface="Arial" panose="020B0604020202020204" pitchFamily="34" charset="0"/>
                <a:buChar char="•"/>
              </a:pPr>
              <a:r>
                <a:rPr lang="es-CO" sz="1800" dirty="0">
                  <a:solidFill>
                    <a:srgbClr val="000000"/>
                  </a:solidFill>
                  <a:latin typeface="Work Sans" pitchFamily="2" charset="0"/>
                </a:rPr>
                <a:t>Créditos</a:t>
              </a:r>
            </a:p>
          </p:txBody>
        </p:sp>
      </p:grpSp>
      <p:grpSp>
        <p:nvGrpSpPr>
          <p:cNvPr id="46" name="Grupo 45">
            <a:extLst>
              <a:ext uri="{FF2B5EF4-FFF2-40B4-BE49-F238E27FC236}">
                <a16:creationId xmlns:a16="http://schemas.microsoft.com/office/drawing/2014/main" id="{6770CD99-0728-E3BA-0758-B3EC66FFC3E9}"/>
              </a:ext>
            </a:extLst>
          </p:cNvPr>
          <p:cNvGrpSpPr/>
          <p:nvPr/>
        </p:nvGrpSpPr>
        <p:grpSpPr>
          <a:xfrm>
            <a:off x="308609" y="4265479"/>
            <a:ext cx="5712013" cy="1263913"/>
            <a:chOff x="5155456" y="4536419"/>
            <a:chExt cx="5712013" cy="1263913"/>
          </a:xfrm>
        </p:grpSpPr>
        <p:pic>
          <p:nvPicPr>
            <p:cNvPr id="15" name="Gráfico 14" descr="Producción contorno">
              <a:extLst>
                <a:ext uri="{FF2B5EF4-FFF2-40B4-BE49-F238E27FC236}">
                  <a16:creationId xmlns:a16="http://schemas.microsoft.com/office/drawing/2014/main" id="{978EA57A-6193-F6F0-EB0A-E449F29F7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638800" y="4885932"/>
              <a:ext cx="914400" cy="914400"/>
            </a:xfrm>
            <a:prstGeom prst="rect">
              <a:avLst/>
            </a:prstGeom>
          </p:spPr>
        </p:pic>
        <p:cxnSp>
          <p:nvCxnSpPr>
            <p:cNvPr id="23" name="Conector recto de flecha 22">
              <a:extLst>
                <a:ext uri="{FF2B5EF4-FFF2-40B4-BE49-F238E27FC236}">
                  <a16:creationId xmlns:a16="http://schemas.microsoft.com/office/drawing/2014/main" id="{B3BDAE32-BDDB-C8EB-DF41-069D26EF9545}"/>
                </a:ext>
              </a:extLst>
            </p:cNvPr>
            <p:cNvCxnSpPr>
              <a:cxnSpLocks/>
            </p:cNvCxnSpPr>
            <p:nvPr/>
          </p:nvCxnSpPr>
          <p:spPr>
            <a:xfrm>
              <a:off x="6593903" y="5116200"/>
              <a:ext cx="137685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cxnSp>
          <p:nvCxnSpPr>
            <p:cNvPr id="29" name="Conector recto de flecha 28">
              <a:extLst>
                <a:ext uri="{FF2B5EF4-FFF2-40B4-BE49-F238E27FC236}">
                  <a16:creationId xmlns:a16="http://schemas.microsoft.com/office/drawing/2014/main" id="{463A6964-F3DA-B984-831E-D10BD83AD5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3200" y="5496704"/>
              <a:ext cx="145826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B3B226B3-C552-EFF7-59FB-C04BE5D9BC85}"/>
                </a:ext>
              </a:extLst>
            </p:cNvPr>
            <p:cNvSpPr txBox="1"/>
            <p:nvPr/>
          </p:nvSpPr>
          <p:spPr>
            <a:xfrm>
              <a:off x="5155456" y="4536419"/>
              <a:ext cx="5712013" cy="341632"/>
            </a:xfrm>
            <a:prstGeom prst="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116040" lvl="1">
                <a:lnSpc>
                  <a:spcPct val="90000"/>
                </a:lnSpc>
                <a:spcBef>
                  <a:spcPct val="0"/>
                </a:spcBef>
              </a:pPr>
              <a:r>
                <a:rPr lang="es-CO" b="1" dirty="0">
                  <a:latin typeface="Work Sans Medium" pitchFamily="2" charset="77"/>
                  <a:ea typeface="+mj-ea"/>
                  <a:cs typeface="+mj-cs"/>
                </a:rPr>
                <a:t>RELACIONAMIENTO CON SECTOR PRODUCTIVO</a:t>
              </a:r>
              <a:endParaRPr lang="es-CO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Work Sans" pitchFamily="2" charset="0"/>
              </a:endParaRPr>
            </a:p>
          </p:txBody>
        </p:sp>
      </p:grpSp>
      <p:grpSp>
        <p:nvGrpSpPr>
          <p:cNvPr id="45" name="Grupo 44">
            <a:extLst>
              <a:ext uri="{FF2B5EF4-FFF2-40B4-BE49-F238E27FC236}">
                <a16:creationId xmlns:a16="http://schemas.microsoft.com/office/drawing/2014/main" id="{6C212223-5E2E-62FE-49D8-F2E4ADECD74C}"/>
              </a:ext>
            </a:extLst>
          </p:cNvPr>
          <p:cNvGrpSpPr/>
          <p:nvPr/>
        </p:nvGrpSpPr>
        <p:grpSpPr>
          <a:xfrm rot="20343014">
            <a:off x="776392" y="1851657"/>
            <a:ext cx="2101885" cy="1762593"/>
            <a:chOff x="611795" y="2385757"/>
            <a:chExt cx="2101885" cy="1762593"/>
          </a:xfrm>
        </p:grpSpPr>
        <p:pic>
          <p:nvPicPr>
            <p:cNvPr id="36" name="Gráfico 35" descr="Microscopio con relleno sólido">
              <a:extLst>
                <a:ext uri="{FF2B5EF4-FFF2-40B4-BE49-F238E27FC236}">
                  <a16:creationId xmlns:a16="http://schemas.microsoft.com/office/drawing/2014/main" id="{4683F0E0-3DDD-2F16-4B6B-9833EBDFF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43491" y="2774379"/>
              <a:ext cx="1373971" cy="1373971"/>
            </a:xfrm>
            <a:prstGeom prst="rect">
              <a:avLst/>
            </a:prstGeom>
          </p:spPr>
        </p:pic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DB330FC2-12F7-F718-09CB-AEFEB3984457}"/>
                </a:ext>
              </a:extLst>
            </p:cNvPr>
            <p:cNvSpPr txBox="1"/>
            <p:nvPr/>
          </p:nvSpPr>
          <p:spPr>
            <a:xfrm>
              <a:off x="611795" y="2385757"/>
              <a:ext cx="2101885" cy="345279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116040" lvl="1" algn="ctr">
                <a:lnSpc>
                  <a:spcPct val="90000"/>
                </a:lnSpc>
                <a:spcBef>
                  <a:spcPct val="0"/>
                </a:spcBef>
              </a:pPr>
              <a:r>
                <a:rPr lang="es-CO" b="1" dirty="0">
                  <a:latin typeface="Work Sans Medium" pitchFamily="2" charset="77"/>
                  <a:ea typeface="+mj-ea"/>
                  <a:cs typeface="+mj-cs"/>
                </a:rPr>
                <a:t>INVESTIGACIÓN</a:t>
              </a:r>
              <a:endParaRPr lang="es-CO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Work Sans" pitchFamily="2" charset="0"/>
              </a:endParaRPr>
            </a:p>
          </p:txBody>
        </p:sp>
      </p:grpSp>
      <p:sp>
        <p:nvSpPr>
          <p:cNvPr id="48" name="CuadroTexto 47">
            <a:extLst>
              <a:ext uri="{FF2B5EF4-FFF2-40B4-BE49-F238E27FC236}">
                <a16:creationId xmlns:a16="http://schemas.microsoft.com/office/drawing/2014/main" id="{4053C0A7-540F-5696-2E71-7FA18E1E768F}"/>
              </a:ext>
            </a:extLst>
          </p:cNvPr>
          <p:cNvSpPr txBox="1"/>
          <p:nvPr/>
        </p:nvSpPr>
        <p:spPr>
          <a:xfrm>
            <a:off x="1932668" y="6011159"/>
            <a:ext cx="58278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 dirty="0">
                <a:latin typeface="Work Sans Medium" pitchFamily="2" charset="77"/>
                <a:ea typeface="+mj-ea"/>
                <a:cs typeface="+mj-cs"/>
              </a:rPr>
              <a:t>ALINEACIÓN PLAN NACIONAL ESTRATÉGICO INSTITUCIONAL CON EL PLAN NACIONAL  DE DESARROLLO</a:t>
            </a:r>
            <a:endParaRPr lang="es-CO" dirty="0"/>
          </a:p>
        </p:txBody>
      </p:sp>
      <p:pic>
        <p:nvPicPr>
          <p:cNvPr id="53" name="Gráfico 52" descr="Aula de clases con relleno sólido">
            <a:extLst>
              <a:ext uri="{FF2B5EF4-FFF2-40B4-BE49-F238E27FC236}">
                <a16:creationId xmlns:a16="http://schemas.microsoft.com/office/drawing/2014/main" id="{2A337B2C-68EF-1104-EA57-6DF02CC499F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01029" y="4076008"/>
            <a:ext cx="1057148" cy="914400"/>
          </a:xfrm>
          <a:prstGeom prst="rect">
            <a:avLst/>
          </a:prstGeom>
        </p:spPr>
      </p:pic>
      <p:sp>
        <p:nvSpPr>
          <p:cNvPr id="54" name="CuadroTexto 53">
            <a:extLst>
              <a:ext uri="{FF2B5EF4-FFF2-40B4-BE49-F238E27FC236}">
                <a16:creationId xmlns:a16="http://schemas.microsoft.com/office/drawing/2014/main" id="{97B96BEC-91CE-AF6A-3B31-411C5E3DDA32}"/>
              </a:ext>
            </a:extLst>
          </p:cNvPr>
          <p:cNvSpPr txBox="1"/>
          <p:nvPr/>
        </p:nvSpPr>
        <p:spPr>
          <a:xfrm rot="754207">
            <a:off x="9781506" y="3271891"/>
            <a:ext cx="2101885" cy="8402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116040" lvl="1" algn="ctr">
              <a:lnSpc>
                <a:spcPct val="90000"/>
              </a:lnSpc>
              <a:spcBef>
                <a:spcPct val="0"/>
              </a:spcBef>
            </a:pPr>
            <a:r>
              <a:rPr lang="es-CO" b="1" dirty="0">
                <a:latin typeface="Work Sans Medium" pitchFamily="2" charset="77"/>
                <a:ea typeface="+mj-ea"/>
                <a:cs typeface="+mj-cs"/>
              </a:rPr>
              <a:t>CUALIFICACIÓN DE LOS INSTRUCTORES</a:t>
            </a:r>
            <a:endParaRPr lang="es-CO" sz="1400" b="1" dirty="0">
              <a:solidFill>
                <a:schemeClr val="tx1">
                  <a:lumMod val="85000"/>
                  <a:lumOff val="15000"/>
                </a:schemeClr>
              </a:solidFill>
              <a:latin typeface="Work Sans" pitchFamily="2" charset="0"/>
            </a:endParaRPr>
          </a:p>
        </p:txBody>
      </p:sp>
      <p:pic>
        <p:nvPicPr>
          <p:cNvPr id="56" name="Gráfico 55" descr="Dirigir dos pines por un camino contorno">
            <a:extLst>
              <a:ext uri="{FF2B5EF4-FFF2-40B4-BE49-F238E27FC236}">
                <a16:creationId xmlns:a16="http://schemas.microsoft.com/office/drawing/2014/main" id="{F5521420-CEC4-993F-B410-1AB37C3540C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894906" y="4102896"/>
            <a:ext cx="914400" cy="914400"/>
          </a:xfrm>
          <a:prstGeom prst="rect">
            <a:avLst/>
          </a:prstGeom>
        </p:spPr>
      </p:pic>
      <p:sp>
        <p:nvSpPr>
          <p:cNvPr id="57" name="CuadroTexto 56">
            <a:extLst>
              <a:ext uri="{FF2B5EF4-FFF2-40B4-BE49-F238E27FC236}">
                <a16:creationId xmlns:a16="http://schemas.microsoft.com/office/drawing/2014/main" id="{AC98B684-6FD5-0B62-3A33-124CBA0AC664}"/>
              </a:ext>
            </a:extLst>
          </p:cNvPr>
          <p:cNvSpPr txBox="1"/>
          <p:nvPr/>
        </p:nvSpPr>
        <p:spPr>
          <a:xfrm>
            <a:off x="6572184" y="4958745"/>
            <a:ext cx="1929274" cy="3416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116040" lvl="1">
              <a:lnSpc>
                <a:spcPct val="90000"/>
              </a:lnSpc>
              <a:spcBef>
                <a:spcPct val="0"/>
              </a:spcBef>
            </a:pPr>
            <a:r>
              <a:rPr lang="es-CO" b="1" dirty="0">
                <a:latin typeface="Work Sans Medium" pitchFamily="2" charset="77"/>
                <a:ea typeface="+mj-ea"/>
                <a:cs typeface="+mj-cs"/>
              </a:rPr>
              <a:t>TRANSICIÓN</a:t>
            </a:r>
            <a:endParaRPr lang="es-CO" sz="1600" b="0" i="0" u="none" strike="noStrike" baseline="0" dirty="0">
              <a:solidFill>
                <a:srgbClr val="FB671A"/>
              </a:solidFill>
              <a:latin typeface="Calibri" panose="020F0502020204030204" pitchFamily="34" charset="0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5EAECFD0-77D5-12EF-5B9A-7F14750A7693}"/>
              </a:ext>
            </a:extLst>
          </p:cNvPr>
          <p:cNvSpPr txBox="1"/>
          <p:nvPr/>
        </p:nvSpPr>
        <p:spPr>
          <a:xfrm>
            <a:off x="9055435" y="5337826"/>
            <a:ext cx="2826237" cy="12557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marR="116040" lvl="1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002060"/>
                </a:solidFill>
                <a:latin typeface="Calibri" panose="020F0502020204030204" pitchFamily="34" charset="0"/>
              </a:rPr>
              <a:t>TRABAJAR POR </a:t>
            </a:r>
            <a:r>
              <a:rPr lang="es-ES" b="1" dirty="0">
                <a:latin typeface="Work Sans Medium" pitchFamily="2" charset="77"/>
                <a:ea typeface="+mj-ea"/>
                <a:cs typeface="+mj-cs"/>
              </a:rPr>
              <a:t>RESULTADOS DE APRENDIZAJE</a:t>
            </a:r>
          </a:p>
          <a:p>
            <a:pPr marL="285750" marR="116040" lvl="1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002060"/>
                </a:solidFill>
                <a:latin typeface="Calibri" panose="020F0502020204030204" pitchFamily="34" charset="0"/>
              </a:rPr>
              <a:t>EVIDENCIARLOS</a:t>
            </a:r>
          </a:p>
          <a:p>
            <a:pPr marL="285750" marR="116040" lvl="1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002060"/>
                </a:solidFill>
                <a:latin typeface="Calibri" panose="020F0502020204030204" pitchFamily="34" charset="0"/>
              </a:rPr>
              <a:t>EVALUARLOS </a:t>
            </a:r>
            <a:endParaRPr lang="es-CO" sz="1600" b="1" i="0" u="none" strike="noStrike" baseline="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58F49A3-AA66-163F-ECEE-ABBFA73B21F8}"/>
              </a:ext>
            </a:extLst>
          </p:cNvPr>
          <p:cNvSpPr txBox="1"/>
          <p:nvPr/>
        </p:nvSpPr>
        <p:spPr>
          <a:xfrm>
            <a:off x="8039886" y="1105582"/>
            <a:ext cx="2101885" cy="133882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116040" lvl="1" algn="ctr">
              <a:lnSpc>
                <a:spcPct val="90000"/>
              </a:lnSpc>
              <a:spcBef>
                <a:spcPct val="0"/>
              </a:spcBef>
            </a:pPr>
            <a:r>
              <a:rPr lang="es-CO" b="1" dirty="0">
                <a:latin typeface="Work Sans Medium" pitchFamily="2" charset="77"/>
                <a:ea typeface="+mj-ea"/>
                <a:cs typeface="+mj-cs"/>
              </a:rPr>
              <a:t>ORIENTACION VOCACIONAL Y PROFESIONAL DE LAS PERSONAS</a:t>
            </a:r>
            <a:endParaRPr lang="es-CO" sz="1400" b="1" dirty="0">
              <a:solidFill>
                <a:schemeClr val="tx1">
                  <a:lumMod val="85000"/>
                  <a:lumOff val="15000"/>
                </a:schemeClr>
              </a:solidFill>
              <a:latin typeface="Work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039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A01EB75E-8874-42DD-11A3-2D5CA1D238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220320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BC50DC1E7EB3B4EAA04F92F905A555A" ma:contentTypeVersion="13" ma:contentTypeDescription="Crear nuevo documento." ma:contentTypeScope="" ma:versionID="119fa73613119a141822dfa4b59b5951">
  <xsd:schema xmlns:xsd="http://www.w3.org/2001/XMLSchema" xmlns:xs="http://www.w3.org/2001/XMLSchema" xmlns:p="http://schemas.microsoft.com/office/2006/metadata/properties" xmlns:ns2="3915706d-c6d4-4858-ab02-fd94c18f5ec3" xmlns:ns3="095164fa-3a48-43d4-929c-5e83e16f7459" targetNamespace="http://schemas.microsoft.com/office/2006/metadata/properties" ma:root="true" ma:fieldsID="1944afc9cd880b4598414d6f9a205f07" ns2:_="" ns3:_="">
    <xsd:import namespace="3915706d-c6d4-4858-ab02-fd94c18f5ec3"/>
    <xsd:import namespace="095164fa-3a48-43d4-929c-5e83e16f74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15706d-c6d4-4858-ab02-fd94c18f5e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e8262d9-a42d-449a-bb0e-be4ab7f1b6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164fa-3a48-43d4-929c-5e83e16f74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3e854493-43a1-4920-a839-e92277a4ba65}" ma:internalName="TaxCatchAll" ma:showField="CatchAllData" ma:web="095164fa-3a48-43d4-929c-5e83e16f74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7B0628-5C65-44EE-A058-860C21077146}"/>
</file>

<file path=customXml/itemProps2.xml><?xml version="1.0" encoding="utf-8"?>
<ds:datastoreItem xmlns:ds="http://schemas.openxmlformats.org/officeDocument/2006/customXml" ds:itemID="{78204E94-FB2D-4732-9701-8FC970426681}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4556</TotalTime>
  <Words>283</Words>
  <Application>Microsoft Office PowerPoint</Application>
  <PresentationFormat>Panorámica</PresentationFormat>
  <Paragraphs>76</Paragraphs>
  <Slides>7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Espiral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Enrique Pedraza Sanchez</dc:creator>
  <cp:lastModifiedBy>ximena leon rosas</cp:lastModifiedBy>
  <cp:revision>43</cp:revision>
  <dcterms:created xsi:type="dcterms:W3CDTF">2020-10-01T23:51:28Z</dcterms:created>
  <dcterms:modified xsi:type="dcterms:W3CDTF">2023-01-30T19:07:20Z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299739c-ad3d-4908-806e-4d91151a6e13_Enabled">
    <vt:lpwstr>true</vt:lpwstr>
  </property>
  <property fmtid="{D5CDD505-2E9C-101B-9397-08002B2CF9AE}" pid="3" name="MSIP_Label_1299739c-ad3d-4908-806e-4d91151a6e13_Method">
    <vt:lpwstr>Standard</vt:lpwstr>
  </property>
  <property fmtid="{D5CDD505-2E9C-101B-9397-08002B2CF9AE}" pid="4" name="MSIP_Label_1299739c-ad3d-4908-806e-4d91151a6e13_Name">
    <vt:lpwstr>All Employees (Unrestricted)</vt:lpwstr>
  </property>
  <property fmtid="{D5CDD505-2E9C-101B-9397-08002B2CF9AE}" pid="5" name="MSIP_Label_1299739c-ad3d-4908-806e-4d91151a6e13_SiteId">
    <vt:lpwstr>cbc2c381-2f2e-4d93-91d1-506c9316ace7</vt:lpwstr>
  </property>
  <property fmtid="{D5CDD505-2E9C-101B-9397-08002B2CF9AE}" pid="6" name="MSIP_Label_1299739c-ad3d-4908-806e-4d91151a6e13_ContentBits">
    <vt:lpwstr>0</vt:lpwstr>
  </property>
  <property fmtid="{D5CDD505-2E9C-101B-9397-08002B2CF9AE}" pid="7" name="MSIP_Label_1299739c-ad3d-4908-806e-4d91151a6e13_SetDate">
    <vt:lpwstr>2022-08-12T19:17:55Z</vt:lpwstr>
  </property>
  <property fmtid="{D5CDD505-2E9C-101B-9397-08002B2CF9AE}" pid="8" name="MSIP_Label_1299739c-ad3d-4908-806e-4d91151a6e13_ActionId">
    <vt:lpwstr>8c6bc714-34a9-4b82-914e-50b1377a2da4</vt:lpwstr>
  </property>
</Properties>
</file>