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96" r:id="rId6"/>
    <p:sldId id="267" r:id="rId7"/>
    <p:sldId id="266" r:id="rId8"/>
    <p:sldId id="272" r:id="rId9"/>
    <p:sldId id="4934" r:id="rId10"/>
    <p:sldId id="268" r:id="rId11"/>
    <p:sldId id="4935" r:id="rId12"/>
    <p:sldId id="280" r:id="rId13"/>
    <p:sldId id="4936" r:id="rId14"/>
    <p:sldId id="288" r:id="rId15"/>
    <p:sldId id="290" r:id="rId16"/>
    <p:sldId id="291" r:id="rId17"/>
    <p:sldId id="298" r:id="rId18"/>
    <p:sldId id="299" r:id="rId19"/>
    <p:sldId id="297" r:id="rId20"/>
    <p:sldId id="259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5" autoAdjust="0"/>
    <p:restoredTop sz="94010" autoAdjust="0"/>
  </p:normalViewPr>
  <p:slideViewPr>
    <p:cSldViewPr snapToGrid="0">
      <p:cViewPr varScale="1">
        <p:scale>
          <a:sx n="59" d="100"/>
          <a:sy n="59" d="100"/>
        </p:scale>
        <p:origin x="11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 Hernando  Bedoya Ortiz" userId="42680dc4-7753-4cc4-be31-563ad24848b3" providerId="ADAL" clId="{1EBAE9C8-F296-469B-B57F-16BDC9B54C0B}"/>
    <pc:docChg chg="modSld">
      <pc:chgData name="Dago Hernando  Bedoya Ortiz" userId="42680dc4-7753-4cc4-be31-563ad24848b3" providerId="ADAL" clId="{1EBAE9C8-F296-469B-B57F-16BDC9B54C0B}" dt="2023-01-30T13:51:02.484" v="3" actId="20577"/>
      <pc:docMkLst>
        <pc:docMk/>
      </pc:docMkLst>
      <pc:sldChg chg="modSp mod">
        <pc:chgData name="Dago Hernando  Bedoya Ortiz" userId="42680dc4-7753-4cc4-be31-563ad24848b3" providerId="ADAL" clId="{1EBAE9C8-F296-469B-B57F-16BDC9B54C0B}" dt="2023-01-30T13:51:02.484" v="3" actId="20577"/>
        <pc:sldMkLst>
          <pc:docMk/>
          <pc:sldMk cId="257510062" sldId="256"/>
        </pc:sldMkLst>
        <pc:spChg chg="mod">
          <ac:chgData name="Dago Hernando  Bedoya Ortiz" userId="42680dc4-7753-4cc4-be31-563ad24848b3" providerId="ADAL" clId="{1EBAE9C8-F296-469B-B57F-16BDC9B54C0B}" dt="2023-01-30T13:51:02.484" v="3" actId="20577"/>
          <ac:spMkLst>
            <pc:docMk/>
            <pc:sldMk cId="257510062" sldId="256"/>
            <ac:spMk id="13" creationId="{52B0B493-9D00-AF43-B0D4-B4C05486D58A}"/>
          </ac:spMkLst>
        </pc:spChg>
      </pc:sldChg>
    </pc:docChg>
  </pc:docChgLst>
  <pc:docChgLst>
    <pc:chgData name="Dago Hernando Bedoya Ortiz" userId="c7815a65-5460-4640-a5cc-42652c3d669a" providerId="ADAL" clId="{5A172253-3A03-4D5F-97C2-645B060D8A77}"/>
    <pc:docChg chg="modSld">
      <pc:chgData name="Dago Hernando Bedoya Ortiz" userId="c7815a65-5460-4640-a5cc-42652c3d669a" providerId="ADAL" clId="{5A172253-3A03-4D5F-97C2-645B060D8A77}" dt="2023-01-31T13:05:14.843" v="1" actId="20577"/>
      <pc:docMkLst>
        <pc:docMk/>
      </pc:docMkLst>
      <pc:sldChg chg="modSp mod">
        <pc:chgData name="Dago Hernando Bedoya Ortiz" userId="c7815a65-5460-4640-a5cc-42652c3d669a" providerId="ADAL" clId="{5A172253-3A03-4D5F-97C2-645B060D8A77}" dt="2023-01-31T13:05:14.843" v="1" actId="20577"/>
        <pc:sldMkLst>
          <pc:docMk/>
          <pc:sldMk cId="257510062" sldId="256"/>
        </pc:sldMkLst>
        <pc:spChg chg="mod">
          <ac:chgData name="Dago Hernando Bedoya Ortiz" userId="c7815a65-5460-4640-a5cc-42652c3d669a" providerId="ADAL" clId="{5A172253-3A03-4D5F-97C2-645B060D8A77}" dt="2023-01-31T13:05:14.843" v="1" actId="20577"/>
          <ac:spMkLst>
            <pc:docMk/>
            <pc:sldMk cId="257510062" sldId="256"/>
            <ac:spMk id="13" creationId="{52B0B493-9D00-AF43-B0D4-B4C05486D58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r>
              <a:rPr lang="es-CO" dirty="0"/>
              <a:t>Número de personas ocupadas y no ocupadas en oficios relacionados con la temática del curso de formación (miles)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+mn-ea"/>
              <a:cs typeface="Futura Medium" panose="020B0602020204020303" pitchFamily="34" charset="-79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9.2192125004809181E-2"/>
          <c:y val="0.2136719067684357"/>
          <c:w val="0.89535914940896733"/>
          <c:h val="0.49039815701302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 ocupados</c:v>
                </c:pt>
              </c:strCache>
            </c:strRef>
          </c:tx>
          <c:spPr>
            <a:solidFill>
              <a:schemeClr val="tx1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Hoja1!$B$2:$B$4</c:f>
              <c:numCache>
                <c:formatCode>#,##0</c:formatCode>
                <c:ptCount val="3"/>
                <c:pt idx="0">
                  <c:v>402970.32916879654</c:v>
                </c:pt>
                <c:pt idx="1">
                  <c:v>416544.3247294426</c:v>
                </c:pt>
                <c:pt idx="2">
                  <c:v>484232.53102970123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5-6046-8F7D-87F271DC564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Ocupados en oficios NO relacionados con la temática del curso de formación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Hoja1!$C$2:$C$4</c:f>
              <c:numCache>
                <c:formatCode>#,##0</c:formatCode>
                <c:ptCount val="3"/>
                <c:pt idx="0">
                  <c:v>1107529.0520989895</c:v>
                </c:pt>
                <c:pt idx="1">
                  <c:v>1368569.2122650146</c:v>
                </c:pt>
                <c:pt idx="2">
                  <c:v>1408947.5524053574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25-6046-8F7D-87F271DC564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Ocupados en oficios relacionados con la temática del curso de formación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Hoja1!$D$2:$D$4</c:f>
              <c:numCache>
                <c:formatCode>#,##0</c:formatCode>
                <c:ptCount val="3"/>
                <c:pt idx="0">
                  <c:v>889023.37527036667</c:v>
                </c:pt>
                <c:pt idx="1">
                  <c:v>874012.88244628906</c:v>
                </c:pt>
                <c:pt idx="2">
                  <c:v>1012781.3522596359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25-6046-8F7D-87F271DC5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39437864"/>
        <c:axId val="239438256"/>
      </c:barChart>
      <c:lineChart>
        <c:grouping val="standard"/>
        <c:varyColors val="0"/>
        <c:ser>
          <c:idx val="3"/>
          <c:order val="3"/>
          <c:tx>
            <c:strRef>
              <c:f>Hoja1!$E$1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Hoja1!$E$2:$E$4</c:f>
              <c:numCache>
                <c:formatCode>#,##0</c:formatCode>
                <c:ptCount val="3"/>
                <c:pt idx="0">
                  <c:v>2399522.7565381527</c:v>
                </c:pt>
                <c:pt idx="1">
                  <c:v>2659126.4194407463</c:v>
                </c:pt>
                <c:pt idx="2">
                  <c:v>2905961.4356946945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025-6046-8F7D-87F271DC5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437864"/>
        <c:axId val="239438256"/>
      </c:lineChart>
      <c:catAx>
        <c:axId val="23943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endParaRPr lang="es-CO"/>
          </a:p>
        </c:txPr>
        <c:crossAx val="239438256"/>
        <c:crosses val="autoZero"/>
        <c:auto val="0"/>
        <c:lblAlgn val="ctr"/>
        <c:lblOffset val="100"/>
        <c:noMultiLvlLbl val="0"/>
      </c:catAx>
      <c:valAx>
        <c:axId val="239438256"/>
        <c:scaling>
          <c:orientation val="minMax"/>
          <c:max val="4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endParaRPr lang="es-CO"/>
          </a:p>
        </c:txPr>
        <c:crossAx val="239437864"/>
        <c:crosses val="autoZero"/>
        <c:crossBetween val="between"/>
        <c:dispUnits>
          <c:custUnit val="1000"/>
        </c:dispUnits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9845657879721552E-2"/>
          <c:y val="0.83308458753020576"/>
          <c:w val="0.9687317664766113"/>
          <c:h val="0.166915412469794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+mn-ea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Futura Medium" panose="020B0602020204020303" pitchFamily="34" charset="-79"/>
          <a:cs typeface="Futura Medium" panose="020B0602020204020303" pitchFamily="34" charset="-79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r>
              <a:rPr lang="es-CO" dirty="0"/>
              <a:t>Productividad</a:t>
            </a:r>
            <a:r>
              <a:rPr lang="es-CO" baseline="0" dirty="0"/>
              <a:t> Laboral por hora (EE.UU=1). Colombia y países de referencia 2000 y 2020. </a:t>
            </a:r>
            <a:endParaRPr lang="es-CO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Brecha de productividad (EE.UU =1)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2909-8244-AC6D-55E7287580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Luxemburgo</c:v>
                </c:pt>
                <c:pt idx="1">
                  <c:v>OCDE</c:v>
                </c:pt>
                <c:pt idx="2">
                  <c:v>Uruguay</c:v>
                </c:pt>
                <c:pt idx="3">
                  <c:v>Argentina</c:v>
                </c:pt>
                <c:pt idx="4">
                  <c:v>Chile</c:v>
                </c:pt>
                <c:pt idx="5">
                  <c:v>México</c:v>
                </c:pt>
                <c:pt idx="6">
                  <c:v>Costa Rica</c:v>
                </c:pt>
                <c:pt idx="7">
                  <c:v>América Latina</c:v>
                </c:pt>
                <c:pt idx="8">
                  <c:v>Colombia</c:v>
                </c:pt>
                <c:pt idx="9">
                  <c:v>Brasil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1.38</c:v>
                </c:pt>
                <c:pt idx="1">
                  <c:v>0.75</c:v>
                </c:pt>
                <c:pt idx="2">
                  <c:v>0.46</c:v>
                </c:pt>
                <c:pt idx="3">
                  <c:v>0.45</c:v>
                </c:pt>
                <c:pt idx="4">
                  <c:v>0.4</c:v>
                </c:pt>
                <c:pt idx="5">
                  <c:v>0.35</c:v>
                </c:pt>
                <c:pt idx="6">
                  <c:v>0.35</c:v>
                </c:pt>
                <c:pt idx="7">
                  <c:v>0.27</c:v>
                </c:pt>
                <c:pt idx="8">
                  <c:v>0.26</c:v>
                </c:pt>
                <c:pt idx="9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FA4-344B-9F5A-A39C64278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0256927"/>
        <c:axId val="1630204655"/>
      </c:barChart>
      <c:catAx>
        <c:axId val="163025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endParaRPr lang="es-CO"/>
          </a:p>
        </c:txPr>
        <c:crossAx val="1630204655"/>
        <c:crosses val="autoZero"/>
        <c:auto val="1"/>
        <c:lblAlgn val="ctr"/>
        <c:lblOffset val="100"/>
        <c:noMultiLvlLbl val="0"/>
      </c:catAx>
      <c:valAx>
        <c:axId val="16302046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3025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Futura Medium" panose="020B0602020204020303" pitchFamily="34" charset="-79"/>
          <a:ea typeface="Lato" panose="020F0502020204030203" pitchFamily="34" charset="0"/>
          <a:cs typeface="Futura Medium" panose="020B0602020204020303" pitchFamily="34" charset="-79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r>
              <a:rPr lang="es-CO" dirty="0"/>
              <a:t>Porcentaje de empleadores que reportan dificultades para encontrar talento humano adecuado para sus empresas. Colombia y promedio mundial, 2021.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Promedio Mundial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680216802168036E-2"/>
                  <c:y val="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AB-F545-B248-6E3938EFFDE0}"/>
                </c:ext>
              </c:extLst>
            </c:dLbl>
            <c:dLbl>
              <c:idx val="1"/>
              <c:layout>
                <c:manualLayout>
                  <c:x val="-1.3550135501355014E-2"/>
                  <c:y val="5.8035714285714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AB-F545-B248-6E3938EFFDE0}"/>
                </c:ext>
              </c:extLst>
            </c:dLbl>
            <c:dLbl>
              <c:idx val="2"/>
              <c:layout>
                <c:manualLayout>
                  <c:x val="1.3550135501355014E-3"/>
                  <c:y val="3.3482142857142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1AB-F545-B248-6E3938EFFDE0}"/>
                </c:ext>
              </c:extLst>
            </c:dLbl>
            <c:dLbl>
              <c:idx val="3"/>
              <c:layout>
                <c:manualLayout>
                  <c:x val="-2.2521666666666666E-2"/>
                  <c:y val="4.4861111111111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AB-F545-B248-6E3938EFFDE0}"/>
                </c:ext>
              </c:extLst>
            </c:dLbl>
            <c:dLbl>
              <c:idx val="4"/>
              <c:layout>
                <c:manualLayout>
                  <c:x val="-2.7100271002710077E-2"/>
                  <c:y val="4.910714285714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AB-F545-B248-6E3938EFFDE0}"/>
                </c:ext>
              </c:extLst>
            </c:dLbl>
            <c:dLbl>
              <c:idx val="5"/>
              <c:layout>
                <c:manualLayout>
                  <c:x val="-1.3550135501355014E-3"/>
                  <c:y val="3.348214285714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AB-F545-B248-6E3938EFFDE0}"/>
                </c:ext>
              </c:extLst>
            </c:dLbl>
            <c:dLbl>
              <c:idx val="6"/>
              <c:layout>
                <c:manualLayout>
                  <c:x val="-2.710027100271102E-3"/>
                  <c:y val="2.4553571428571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AB-F545-B248-6E3938E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2018</c:v>
                </c:pt>
                <c:pt idx="9">
                  <c:v>2019</c:v>
                </c:pt>
                <c:pt idx="10">
                  <c:v>2021</c:v>
                </c:pt>
              </c:numCache>
            </c:numRef>
          </c:cat>
          <c:val>
            <c:numRef>
              <c:f>Hoja1!$B$2:$B$12</c:f>
              <c:numCache>
                <c:formatCode>0%</c:formatCode>
                <c:ptCount val="11"/>
                <c:pt idx="0">
                  <c:v>0.3</c:v>
                </c:pt>
                <c:pt idx="1">
                  <c:v>0.31</c:v>
                </c:pt>
                <c:pt idx="2">
                  <c:v>0.25</c:v>
                </c:pt>
                <c:pt idx="3">
                  <c:v>0.33</c:v>
                </c:pt>
                <c:pt idx="4">
                  <c:v>0.3</c:v>
                </c:pt>
                <c:pt idx="5">
                  <c:v>0.36</c:v>
                </c:pt>
                <c:pt idx="6">
                  <c:v>0.38</c:v>
                </c:pt>
                <c:pt idx="7">
                  <c:v>0.4</c:v>
                </c:pt>
                <c:pt idx="8">
                  <c:v>0.49</c:v>
                </c:pt>
                <c:pt idx="9">
                  <c:v>0.57999999999999996</c:v>
                </c:pt>
                <c:pt idx="10">
                  <c:v>0.69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AB-F545-B248-6E3938EFFDE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Colombia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680216802168036E-2"/>
                  <c:y val="-4.2410714285714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1AB-F545-B248-6E3938EFFDE0}"/>
                </c:ext>
              </c:extLst>
            </c:dLbl>
            <c:dLbl>
              <c:idx val="1"/>
              <c:layout>
                <c:manualLayout>
                  <c:x val="-9.485094850948509E-3"/>
                  <c:y val="-2.6785714285714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AB-F545-B248-6E3938EFFDE0}"/>
                </c:ext>
              </c:extLst>
            </c:dLbl>
            <c:dLbl>
              <c:idx val="2"/>
              <c:layout>
                <c:manualLayout>
                  <c:x val="-5.4200542005420054E-3"/>
                  <c:y val="-5.8035714285714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1AB-F545-B248-6E3938EFFDE0}"/>
                </c:ext>
              </c:extLst>
            </c:dLbl>
            <c:dLbl>
              <c:idx val="3"/>
              <c:layout>
                <c:manualLayout>
                  <c:x val="-2.2521666666666666E-2"/>
                  <c:y val="-4.464285714285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1AB-F545-B248-6E3938EFFDE0}"/>
                </c:ext>
              </c:extLst>
            </c:dLbl>
            <c:dLbl>
              <c:idx val="4"/>
              <c:layout>
                <c:manualLayout>
                  <c:x val="-2.7100271002710077E-2"/>
                  <c:y val="-4.464285714285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1AB-F545-B248-6E3938EFFDE0}"/>
                </c:ext>
              </c:extLst>
            </c:dLbl>
            <c:dLbl>
              <c:idx val="9"/>
              <c:layout>
                <c:manualLayout>
                  <c:x val="-1.6462962962962964E-2"/>
                  <c:y val="5.7956349206349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AB-F545-B248-6E3938EFFDE0}"/>
                </c:ext>
              </c:extLst>
            </c:dLbl>
            <c:dLbl>
              <c:idx val="10"/>
              <c:layout>
                <c:manualLayout>
                  <c:x val="1.3550135501353027E-3"/>
                  <c:y val="-3.794642857142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1AB-F545-B248-6E3938E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2018</c:v>
                </c:pt>
                <c:pt idx="9">
                  <c:v>2019</c:v>
                </c:pt>
                <c:pt idx="10">
                  <c:v>2021</c:v>
                </c:pt>
              </c:numCache>
            </c:numRef>
          </c:cat>
          <c:val>
            <c:numRef>
              <c:f>Hoja1!$C$2:$C$12</c:f>
              <c:numCache>
                <c:formatCode>0%</c:formatCode>
                <c:ptCount val="11"/>
                <c:pt idx="0">
                  <c:v>0.39</c:v>
                </c:pt>
                <c:pt idx="1">
                  <c:v>0.35</c:v>
                </c:pt>
                <c:pt idx="2">
                  <c:v>0.25</c:v>
                </c:pt>
                <c:pt idx="3">
                  <c:v>0.33</c:v>
                </c:pt>
                <c:pt idx="4">
                  <c:v>0.3</c:v>
                </c:pt>
                <c:pt idx="5">
                  <c:v>0.56999999999999995</c:v>
                </c:pt>
                <c:pt idx="6">
                  <c:v>0.47</c:v>
                </c:pt>
                <c:pt idx="7">
                  <c:v>0.5</c:v>
                </c:pt>
                <c:pt idx="8">
                  <c:v>0.42</c:v>
                </c:pt>
                <c:pt idx="9">
                  <c:v>0.54</c:v>
                </c:pt>
                <c:pt idx="10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1AB-F545-B248-6E3938EFF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0256927"/>
        <c:axId val="1630204655"/>
      </c:lineChart>
      <c:catAx>
        <c:axId val="163025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endParaRPr lang="es-CO"/>
          </a:p>
        </c:txPr>
        <c:crossAx val="1630204655"/>
        <c:crosses val="autoZero"/>
        <c:auto val="1"/>
        <c:lblAlgn val="ctr"/>
        <c:lblOffset val="100"/>
        <c:noMultiLvlLbl val="0"/>
      </c:catAx>
      <c:valAx>
        <c:axId val="16302046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3025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Futura Medium" panose="020B0602020204020303" pitchFamily="34" charset="-79"/>
          <a:ea typeface="Lato" panose="020F0502020204030203" pitchFamily="34" charset="0"/>
          <a:cs typeface="Futura Medium" panose="020B0602020204020303" pitchFamily="34" charset="-79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257E76-6C42-46AC-97FF-40D72CEBD6F2}" type="doc">
      <dgm:prSet loTypeId="urn:microsoft.com/office/officeart/2009/layout/CircleArrowProcess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E11E18C-F357-4E9E-8A27-5CDB9ED70242}">
      <dgm:prSet phldrT="[Texto]"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400" b="1" u="none" baseline="0" dirty="0">
              <a:solidFill>
                <a:schemeClr val="tx1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rPr>
            <a:t>CONDICIONES HABILITANTES</a:t>
          </a:r>
          <a:endParaRPr lang="es-CO" sz="1400" b="1" u="none" baseline="0" dirty="0">
            <a:solidFill>
              <a:schemeClr val="tx1"/>
            </a:solidFill>
            <a:effectLst/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C5E97289-A4A6-4975-8ED0-73EC92F8DD11}" type="parTrans" cxnId="{EAF04DD5-A9DE-4716-9BCB-9C778C8DC631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A31F6DAE-E4A9-4D08-9A6D-0606B4655D38}" type="sibTrans" cxnId="{EAF04DD5-A9DE-4716-9BCB-9C778C8DC631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50EEFAC9-79C1-4865-9452-B749FB1CE7AA}">
      <dgm:prSet/>
      <dgm:spPr/>
      <dgm:t>
        <a:bodyPr/>
        <a:lstStyle/>
        <a:p>
          <a:endParaRPr lang="es-CO" dirty="0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11E55245-30D0-49B1-A338-04BA9E67FFCF}" type="parTrans" cxnId="{758C60C7-6061-4C18-85C1-0383F0D35FBB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C16C36BA-7788-40BC-A810-8B57BF96A196}" type="sibTrans" cxnId="{758C60C7-6061-4C18-85C1-0383F0D35FBB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D9310490-35B3-4DDE-8B6F-6C912E202990}" type="pres">
      <dgm:prSet presAssocID="{13257E76-6C42-46AC-97FF-40D72CEBD6F2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8CF22A9-0D1F-463F-941F-8CBE2D40FF61}" type="pres">
      <dgm:prSet presAssocID="{CE11E18C-F357-4E9E-8A27-5CDB9ED70242}" presName="Accent1" presStyleCnt="0"/>
      <dgm:spPr/>
    </dgm:pt>
    <dgm:pt modelId="{49A756C0-7D28-4633-ABA7-4641FF49DC29}" type="pres">
      <dgm:prSet presAssocID="{CE11E18C-F357-4E9E-8A27-5CDB9ED70242}" presName="Accent" presStyleLbl="node1" presStyleIdx="0" presStyleCnt="2" custScaleX="60183" custScaleY="60668" custLinFactNeighborX="-25577" custLinFactNeighborY="12596"/>
      <dgm:spPr>
        <a:solidFill>
          <a:schemeClr val="tx1"/>
        </a:solidFill>
      </dgm:spPr>
    </dgm:pt>
    <dgm:pt modelId="{38872D89-C973-4D79-9E44-4C3BC07A50A7}" type="pres">
      <dgm:prSet presAssocID="{CE11E18C-F357-4E9E-8A27-5CDB9ED70242}" presName="Parent1" presStyleLbl="revTx" presStyleIdx="0" presStyleCnt="2" custLinFactNeighborX="-45536" custLinFactNeighborY="46485">
        <dgm:presLayoutVars>
          <dgm:chMax val="1"/>
          <dgm:chPref val="1"/>
          <dgm:bulletEnabled val="1"/>
        </dgm:presLayoutVars>
      </dgm:prSet>
      <dgm:spPr/>
    </dgm:pt>
    <dgm:pt modelId="{E3C9954E-E72C-4092-917D-5FF114F6BBE2}" type="pres">
      <dgm:prSet presAssocID="{50EEFAC9-79C1-4865-9452-B749FB1CE7AA}" presName="Accent2" presStyleCnt="0"/>
      <dgm:spPr/>
    </dgm:pt>
    <dgm:pt modelId="{C50C7ACC-A5BC-493B-823C-A11625F93794}" type="pres">
      <dgm:prSet presAssocID="{50EEFAC9-79C1-4865-9452-B749FB1CE7AA}" presName="Accent" presStyleLbl="node1" presStyleIdx="1" presStyleCnt="2" custLinFactNeighborX="-43709" custLinFactNeighborY="3312"/>
      <dgm:spPr>
        <a:solidFill>
          <a:schemeClr val="accent1">
            <a:lumMod val="40000"/>
            <a:lumOff val="60000"/>
          </a:schemeClr>
        </a:solidFill>
      </dgm:spPr>
    </dgm:pt>
    <dgm:pt modelId="{F14D47C9-B410-435E-AB88-6A216A865EE3}" type="pres">
      <dgm:prSet presAssocID="{50EEFAC9-79C1-4865-9452-B749FB1CE7AA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</dgm:pt>
  </dgm:ptLst>
  <dgm:cxnLst>
    <dgm:cxn modelId="{B5D1A8C1-6680-4CB7-B5DA-77CC504189D8}" type="presOf" srcId="{50EEFAC9-79C1-4865-9452-B749FB1CE7AA}" destId="{F14D47C9-B410-435E-AB88-6A216A865EE3}" srcOrd="0" destOrd="0" presId="urn:microsoft.com/office/officeart/2009/layout/CircleArrowProcess"/>
    <dgm:cxn modelId="{758C60C7-6061-4C18-85C1-0383F0D35FBB}" srcId="{13257E76-6C42-46AC-97FF-40D72CEBD6F2}" destId="{50EEFAC9-79C1-4865-9452-B749FB1CE7AA}" srcOrd="1" destOrd="0" parTransId="{11E55245-30D0-49B1-A338-04BA9E67FFCF}" sibTransId="{C16C36BA-7788-40BC-A810-8B57BF96A196}"/>
    <dgm:cxn modelId="{F18561CA-5F9F-4C31-B487-9FFDE8681EA2}" type="presOf" srcId="{CE11E18C-F357-4E9E-8A27-5CDB9ED70242}" destId="{38872D89-C973-4D79-9E44-4C3BC07A50A7}" srcOrd="0" destOrd="0" presId="urn:microsoft.com/office/officeart/2009/layout/CircleArrowProcess"/>
    <dgm:cxn modelId="{EAF04DD5-A9DE-4716-9BCB-9C778C8DC631}" srcId="{13257E76-6C42-46AC-97FF-40D72CEBD6F2}" destId="{CE11E18C-F357-4E9E-8A27-5CDB9ED70242}" srcOrd="0" destOrd="0" parTransId="{C5E97289-A4A6-4975-8ED0-73EC92F8DD11}" sibTransId="{A31F6DAE-E4A9-4D08-9A6D-0606B4655D38}"/>
    <dgm:cxn modelId="{6F680AE4-C715-407A-BF93-0D0F4FCFFFDF}" type="presOf" srcId="{13257E76-6C42-46AC-97FF-40D72CEBD6F2}" destId="{D9310490-35B3-4DDE-8B6F-6C912E202990}" srcOrd="0" destOrd="0" presId="urn:microsoft.com/office/officeart/2009/layout/CircleArrowProcess"/>
    <dgm:cxn modelId="{23A93EAC-29EE-4B74-A8E2-F6248F8AF950}" type="presParOf" srcId="{D9310490-35B3-4DDE-8B6F-6C912E202990}" destId="{38CF22A9-0D1F-463F-941F-8CBE2D40FF61}" srcOrd="0" destOrd="0" presId="urn:microsoft.com/office/officeart/2009/layout/CircleArrowProcess"/>
    <dgm:cxn modelId="{6C7C8282-F835-4B4D-BC92-7563C84C7A7E}" type="presParOf" srcId="{38CF22A9-0D1F-463F-941F-8CBE2D40FF61}" destId="{49A756C0-7D28-4633-ABA7-4641FF49DC29}" srcOrd="0" destOrd="0" presId="urn:microsoft.com/office/officeart/2009/layout/CircleArrowProcess"/>
    <dgm:cxn modelId="{C097909C-5042-42CC-A294-ECD5F8F60DFE}" type="presParOf" srcId="{D9310490-35B3-4DDE-8B6F-6C912E202990}" destId="{38872D89-C973-4D79-9E44-4C3BC07A50A7}" srcOrd="1" destOrd="0" presId="urn:microsoft.com/office/officeart/2009/layout/CircleArrowProcess"/>
    <dgm:cxn modelId="{F566FFD3-DBC5-453A-9E92-843B6A4CCBCC}" type="presParOf" srcId="{D9310490-35B3-4DDE-8B6F-6C912E202990}" destId="{E3C9954E-E72C-4092-917D-5FF114F6BBE2}" srcOrd="2" destOrd="0" presId="urn:microsoft.com/office/officeart/2009/layout/CircleArrowProcess"/>
    <dgm:cxn modelId="{95E62056-03A2-421C-BC54-2CB782BA8C47}" type="presParOf" srcId="{E3C9954E-E72C-4092-917D-5FF114F6BBE2}" destId="{C50C7ACC-A5BC-493B-823C-A11625F93794}" srcOrd="0" destOrd="0" presId="urn:microsoft.com/office/officeart/2009/layout/CircleArrowProcess"/>
    <dgm:cxn modelId="{A99F8A98-FD47-42C4-B3C6-765B156BF070}" type="presParOf" srcId="{D9310490-35B3-4DDE-8B6F-6C912E202990}" destId="{F14D47C9-B410-435E-AB88-6A216A865EE3}" srcOrd="3" destOrd="0" presId="urn:microsoft.com/office/officeart/2009/layout/CircleArrowProcess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756C0-7D28-4633-ABA7-4641FF49DC29}">
      <dsp:nvSpPr>
        <dsp:cNvPr id="0" name=""/>
        <dsp:cNvSpPr/>
      </dsp:nvSpPr>
      <dsp:spPr>
        <a:xfrm>
          <a:off x="4317101" y="863401"/>
          <a:ext cx="2316671" cy="233540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872D89-C973-4D79-9E44-4C3BC07A50A7}">
      <dsp:nvSpPr>
        <dsp:cNvPr id="0" name=""/>
        <dsp:cNvSpPr/>
      </dsp:nvSpPr>
      <dsp:spPr>
        <a:xfrm>
          <a:off x="4407518" y="1514259"/>
          <a:ext cx="2147650" cy="1073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none" kern="1200" baseline="0" dirty="0">
              <a:solidFill>
                <a:schemeClr val="tx1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rPr>
            <a:t>CONDICIONES HABILITANTES</a:t>
          </a:r>
          <a:endParaRPr lang="es-CO" sz="1400" b="1" u="none" kern="1200" baseline="0" dirty="0">
            <a:solidFill>
              <a:schemeClr val="tx1"/>
            </a:solidFill>
            <a:effectLst/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sp:txBody>
      <dsp:txXfrm>
        <a:off x="4407518" y="1514259"/>
        <a:ext cx="2147650" cy="1073698"/>
      </dsp:txXfrm>
    </dsp:sp>
    <dsp:sp modelId="{C50C7ACC-A5BC-493B-823C-A11625F93794}">
      <dsp:nvSpPr>
        <dsp:cNvPr id="0" name=""/>
        <dsp:cNvSpPr/>
      </dsp:nvSpPr>
      <dsp:spPr>
        <a:xfrm>
          <a:off x="2295283" y="2198420"/>
          <a:ext cx="3306909" cy="3308307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4D47C9-B410-435E-AB88-6A216A865EE3}">
      <dsp:nvSpPr>
        <dsp:cNvPr id="0" name=""/>
        <dsp:cNvSpPr/>
      </dsp:nvSpPr>
      <dsp:spPr>
        <a:xfrm>
          <a:off x="4311647" y="3231277"/>
          <a:ext cx="2147650" cy="1073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500" kern="1200" dirty="0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sp:txBody>
      <dsp:txXfrm>
        <a:off x="4311647" y="3231277"/>
        <a:ext cx="2147650" cy="1073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B1AB9-DB5C-4C21-8376-83FBA20746D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9C46E-B0C1-4D15-A7AB-DA22E80558E5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396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13903-BF1D-AB30-DFB0-DC12A6BD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7E32E8-824F-E7AC-05F9-D54CC3263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289107-76AF-BF3E-E472-2B802FB0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6BEB2E-585B-1DB2-EA1D-5926AE20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8EEC74-5E40-87B5-8F59-A1E179BE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877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29EBF-823F-95C4-72B7-906C03A3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926FDE-E8B0-F4F6-F2CA-4E7E17B4F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96BAE0-4EFF-1714-898E-FD95BFB02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F44B72-B90E-745F-C4C4-31CE24E1C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7E94E4-8FEF-4978-C4EA-3B1EBF9B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35865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62C92-8796-C684-8703-40CC2C09E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D79208-ABC5-5882-0B85-1EC1687B3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7EEA7B-2BEF-B063-42E3-0E003F367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1A09E3-797E-45CA-6B78-A3FA717B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D04B08-797C-FB07-682A-4E4F79650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292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BD34E-5AF8-5275-1ED4-1B926ED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FFD60A-8EC9-BBEE-2A73-675D33990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8B6EAD-B4C5-AA35-FF36-E624B9D44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67C4-AFF3-8D75-1A35-5C160211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DE202D-94B0-4F17-91A2-BEC407F1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460E4B-46C0-4FAC-3BB0-810C1E0A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422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8B38B-A5D8-8575-2D94-95DEF471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BEA91C-15DC-D4C2-DB70-922EEE64D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A8B30D8-D44F-1F26-0BC9-7FC8AB8DD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030DC8-B696-77A1-BF35-4794871A4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C48BA3-7F83-A7C6-8BAB-A5243ADF5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9C8518-6DFA-49F5-23CD-E588148DE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F40C2F-3395-B878-2057-A4D0BB1C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AD9F35-D7F8-6A82-C165-59EA91B5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312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4DE9C-198D-65D5-31E2-EE8AAE36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6F91E0-6BAD-F25F-FE07-51107D59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FADDE4-FBA4-C25C-8FD0-4718150FF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D9FA2C-A31E-91DE-934D-3C5B6A79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7337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EA9FB3-3D5B-4478-871A-8D721AE4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449C2E-62B0-7FE9-CE0B-2954CAE5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0DAA76-8148-BBDC-2D41-FA223D53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3731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21C98-ED6B-FA79-E12A-CE498880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67A60C-20C4-7EA6-7296-CF7F2D3D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21561C2-A8FE-95FB-30DC-05018A187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E9557-35A7-6DAF-F697-D9A6A7CA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8DBD66-AB8F-43C4-FA81-58264AB8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DC41F0-5C7A-4E20-D2D4-D76BF6BD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8790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52E12-DBE9-8E36-8770-7D47A2C14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7CA96B-92B5-D93A-5EB3-C0A434DF49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1BBF4E-FE75-8D54-6311-083786EDF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D92712-E14E-4005-055C-C710C22F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B1E9DF-9CF7-CD15-2383-C6CC89476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434FE1-D1B9-C7C8-429E-09A19B17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200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A20D8-D9D5-C080-6F52-58C380D1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FBA69C-639B-6CCF-1F0C-282177B49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F6F38C-073D-5F93-5C9C-31A4B148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BB344A-6425-970D-4FD6-9A32E3F5C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BD2AE3-05C9-9FD0-E6C5-7A1BEBC6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8807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4D03BF-B9D5-DDC6-8605-3E01F5670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D16F2E-0307-1A01-E0DC-FE01FAB5C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2D4DAB-4629-8737-2B32-D2B003802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6C12F4-6348-D9B7-E261-28A6E844C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469895-86F2-2EC6-E771-D9D4E7C0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0240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BEFB43-21D8-A8D9-0617-3CDEC6D5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7470F5-2675-2F99-0ACB-C4B35B7C3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4693DD-F9AD-BA66-B407-C121484CD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8A5C9-6244-48BC-8DAB-DB5EA52321C6}" type="datetimeFigureOut">
              <a:rPr lang="es-CO" smtClean="0"/>
              <a:t>31/01/2023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79AFA-062E-1041-A0DB-5F1CD998E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57D709-3BEB-AD4F-DBCA-29F4F5F86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2864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9CB5BCC-69A9-0147-BC0E-1D3593A48D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t="1272" r="542" b="16057"/>
          <a:stretch/>
        </p:blipFill>
        <p:spPr>
          <a:xfrm>
            <a:off x="0" y="-1"/>
            <a:ext cx="12342352" cy="687087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C406C8B-E034-6A40-B4D6-B9183A4E5FF3}"/>
              </a:ext>
            </a:extLst>
          </p:cNvPr>
          <p:cNvSpPr/>
          <p:nvPr/>
        </p:nvSpPr>
        <p:spPr>
          <a:xfrm>
            <a:off x="0" y="4440398"/>
            <a:ext cx="12342352" cy="22943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6711D14-FF17-B64F-91AF-946AE5EC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827" y="371470"/>
            <a:ext cx="4583173" cy="76067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568384E-F80C-1B40-89F0-99AB182F592B}"/>
              </a:ext>
            </a:extLst>
          </p:cNvPr>
          <p:cNvSpPr txBox="1"/>
          <p:nvPr/>
        </p:nvSpPr>
        <p:spPr>
          <a:xfrm>
            <a:off x="225632" y="4504165"/>
            <a:ext cx="82058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Programas de formación para el Trabajo:</a:t>
            </a:r>
          </a:p>
          <a:p>
            <a:r>
              <a:rPr lang="es-CO" i="1" dirty="0">
                <a:solidFill>
                  <a:schemeClr val="bg1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Cualificaciones</a:t>
            </a:r>
            <a:r>
              <a:rPr lang="es-CO" i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para la empleabilidad la </a:t>
            </a:r>
            <a:r>
              <a:rPr lang="es-CO" i="1" dirty="0">
                <a:solidFill>
                  <a:schemeClr val="bg1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productividad, y el trabajo decente.</a:t>
            </a:r>
          </a:p>
          <a:p>
            <a:endParaRPr lang="es-CO" i="1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B0B493-9D00-AF43-B0D4-B4C05486D58A}"/>
              </a:ext>
            </a:extLst>
          </p:cNvPr>
          <p:cNvSpPr txBox="1"/>
          <p:nvPr/>
        </p:nvSpPr>
        <p:spPr>
          <a:xfrm>
            <a:off x="7823201" y="5855833"/>
            <a:ext cx="448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Bogotá</a:t>
            </a:r>
            <a:r>
              <a:rPr lang="es-CO" sz="240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, 31 </a:t>
            </a:r>
            <a:r>
              <a:rPr lang="es-CO" sz="2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 Enero de 2023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471F0C6-1533-2441-9043-D9112EE9F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4711"/>
            <a:ext cx="12192000" cy="13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0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Bajos niveles de pertinencia en la formación ocupacional</a:t>
            </a:r>
          </a:p>
        </p:txBody>
      </p:sp>
      <p:graphicFrame>
        <p:nvGraphicFramePr>
          <p:cNvPr id="2" name="Marcador de contenido 5">
            <a:extLst>
              <a:ext uri="{FF2B5EF4-FFF2-40B4-BE49-F238E27FC236}">
                <a16:creationId xmlns:a16="http://schemas.microsoft.com/office/drawing/2014/main" id="{13124135-2F74-BF04-942B-599B7E14B9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810963"/>
              </p:ext>
            </p:extLst>
          </p:nvPr>
        </p:nvGraphicFramePr>
        <p:xfrm>
          <a:off x="1832860" y="1295400"/>
          <a:ext cx="8945381" cy="3819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D1F17688-021C-29BD-AAF6-139F8BD3971D}"/>
              </a:ext>
            </a:extLst>
          </p:cNvPr>
          <p:cNvSpPr/>
          <p:nvPr/>
        </p:nvSpPr>
        <p:spPr>
          <a:xfrm>
            <a:off x="1885950" y="6295921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Fuente: 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Departamento Administrativo Nacional de Estadística (DANE). Gran Encuesta Integrada de Hogares y el Módulo de Formación para el Trabajo, citado en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“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Políticas de Empleo y Formación para el Trabajo”-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MISIÓN EMPLEO, 2022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14/10/2022</a:t>
            </a:r>
            <a:endParaRPr lang="es-CO" sz="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C37959-0DE7-4EDC-DB6F-401AB5EC2D16}"/>
              </a:ext>
            </a:extLst>
          </p:cNvPr>
          <p:cNvSpPr txBox="1"/>
          <p:nvPr/>
        </p:nvSpPr>
        <p:spPr>
          <a:xfrm>
            <a:off x="1771650" y="5144594"/>
            <a:ext cx="9067800" cy="588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CO" sz="1400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“Solamente el </a:t>
            </a:r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35% </a:t>
            </a:r>
            <a:r>
              <a:rPr lang="es-CO" sz="1400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 las personas que tomaron un curso de formación para el trabajo entre 2017 y 2019 trabajan en ocupaciones </a:t>
            </a:r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relacionadas con la temática del curso” </a:t>
            </a:r>
            <a:r>
              <a:rPr lang="es-CO" sz="1400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(Misión Empleo, 2022).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4BD7C0-010A-1D58-5144-04EB1C76E685}"/>
              </a:ext>
            </a:extLst>
          </p:cNvPr>
          <p:cNvSpPr txBox="1"/>
          <p:nvPr/>
        </p:nvSpPr>
        <p:spPr>
          <a:xfrm>
            <a:off x="2911720" y="5762815"/>
            <a:ext cx="6787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“El 59% de quienes egresan de programas técnico profesionales o tecnológicos tienen retornos económicos negativos” </a:t>
            </a:r>
            <a:r>
              <a:rPr lang="es-CO" sz="1400" b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(Misión Empleo, 2022) 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55591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6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4"/>
            <a:ext cx="4990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Bajos niveles de productividad laboral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47EF62-E8D6-5699-368B-47B6BA50C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192019"/>
              </p:ext>
            </p:extLst>
          </p:nvPr>
        </p:nvGraphicFramePr>
        <p:xfrm>
          <a:off x="1280404" y="1301264"/>
          <a:ext cx="9793324" cy="40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3A15DB7B-4978-7676-5B33-30F60C623A1D}"/>
              </a:ext>
            </a:extLst>
          </p:cNvPr>
          <p:cNvSpPr txBox="1"/>
          <p:nvPr/>
        </p:nvSpPr>
        <p:spPr>
          <a:xfrm>
            <a:off x="2340790" y="5451659"/>
            <a:ext cx="7672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</a:t>
            </a:r>
            <a:r>
              <a:rPr lang="es-CO" sz="1400" i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 productividad laboral con respecto a Estados Unidos en 2020 fue del 26%, una de las más bajas de América Latina. El crecimiento anual acumulado de la productividad laboral entre 2000 y 2020, fue del 2,6%” (Consejo Privado de Competitividad, 2021).</a:t>
            </a:r>
            <a:endParaRPr lang="es-CO" sz="1400" dirty="0"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D31104E-BE17-BC90-90CC-4E935AEBF670}"/>
              </a:ext>
            </a:extLst>
          </p:cNvPr>
          <p:cNvSpPr txBox="1"/>
          <p:nvPr/>
        </p:nvSpPr>
        <p:spPr>
          <a:xfrm>
            <a:off x="4097322" y="6268509"/>
            <a:ext cx="4159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Fuente:</a:t>
            </a:r>
            <a:r>
              <a:rPr lang="es-CO" sz="800" i="1" dirty="0">
                <a:solidFill>
                  <a:srgbClr val="3D3C3B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The Conferene Board Total Economy Database, datos sin ajustar (2021), por el Consejo Privado de Competitividad.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14/10/2022</a:t>
            </a:r>
            <a:endParaRPr lang="es-CO" sz="8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2949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Dificultades para encontrar Talento Humano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279D480-C6CE-F52E-E8A6-D994D2669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171272"/>
              </p:ext>
            </p:extLst>
          </p:nvPr>
        </p:nvGraphicFramePr>
        <p:xfrm>
          <a:off x="1280404" y="1301264"/>
          <a:ext cx="9793324" cy="4377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4E5C5CE-C4CD-326D-54BF-C965D01F10F9}"/>
              </a:ext>
            </a:extLst>
          </p:cNvPr>
          <p:cNvSpPr txBox="1"/>
          <p:nvPr/>
        </p:nvSpPr>
        <p:spPr>
          <a:xfrm>
            <a:off x="2651482" y="5716895"/>
            <a:ext cx="7051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“Para el año 2021, </a:t>
            </a:r>
            <a:r>
              <a:rPr lang="es-CO" sz="1400" b="1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el 70 % de los</a:t>
            </a:r>
            <a:r>
              <a:rPr lang="es-CO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CO" sz="1400" b="1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empleadores </a:t>
            </a:r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Colombia reporta dificultades para llenar sus </a:t>
            </a:r>
            <a:r>
              <a:rPr lang="es-CO" sz="1400" i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vacantes” (Consejo Privado de Competitividad, 2021).</a:t>
            </a:r>
            <a:endParaRPr lang="es-CO" sz="1400" dirty="0"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B8FA2C-83EF-202B-EEBA-963C51BEAE2A}"/>
              </a:ext>
            </a:extLst>
          </p:cNvPr>
          <p:cNvSpPr txBox="1"/>
          <p:nvPr/>
        </p:nvSpPr>
        <p:spPr>
          <a:xfrm>
            <a:off x="4627479" y="6278557"/>
            <a:ext cx="3099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Nota: En 2020 la encuesta no fue publicada.</a:t>
            </a:r>
            <a:endParaRPr lang="es-CO" sz="800" dirty="0">
              <a:solidFill>
                <a:srgbClr val="3D3C3B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Fuente: ManpowerGroup (2021).</a:t>
            </a:r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28/04/2022</a:t>
            </a:r>
            <a:endParaRPr lang="es-CO" sz="8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798962F-5070-A00F-1A54-D20639BBED27}"/>
              </a:ext>
            </a:extLst>
          </p:cNvPr>
          <p:cNvSpPr/>
          <p:nvPr/>
        </p:nvSpPr>
        <p:spPr>
          <a:xfrm>
            <a:off x="10518794" y="2126016"/>
            <a:ext cx="483682" cy="2645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02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Razones para el desencuentro de la oferta y la demanda de competencias y cualificaciones en el mercado laboral 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7FB6BE6-9329-F2E8-BA71-846142C5F2C0}"/>
              </a:ext>
            </a:extLst>
          </p:cNvPr>
          <p:cNvSpPr/>
          <p:nvPr/>
        </p:nvSpPr>
        <p:spPr>
          <a:xfrm>
            <a:off x="779490" y="2065022"/>
            <a:ext cx="6432620" cy="32932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80060" indent="-480060">
              <a:buAutoNum type="arabicPeriod"/>
            </a:pPr>
            <a:endParaRPr lang="es-CO" sz="16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Calidad</a:t>
            </a:r>
            <a:r>
              <a:rPr lang="es-CO" sz="16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(a través de los programas de formación existentes las personas no alcanzan los aprendizajes esperados).</a:t>
            </a:r>
          </a:p>
          <a:p>
            <a:pPr marL="480060" indent="-480060">
              <a:buAutoNum type="arabicPeriod"/>
            </a:pPr>
            <a:endParaRPr lang="es-CO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Pertinencia</a:t>
            </a:r>
            <a:r>
              <a:rPr lang="es-CO" sz="16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(los contenidos de los programas no son acordes a las necesidades productivas y sociales del país).</a:t>
            </a:r>
          </a:p>
          <a:p>
            <a:pPr marL="480060" indent="-480060">
              <a:buAutoNum type="arabicPeriod"/>
            </a:pP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Transparencia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(claridad acerca de los aprendizajes esperados en los programas de formación) </a:t>
            </a: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y movilidad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(entre vías con fluidez y reglas claras).</a:t>
            </a:r>
          </a:p>
          <a:p>
            <a:pPr marL="480060" indent="-480060">
              <a:buAutoNum type="arabicPeriod"/>
            </a:pPr>
            <a:endParaRPr lang="es-CO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Gobernanza débil </a:t>
            </a: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 la formación ocupacional y falta de incentivos para mejores resultados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B7CB6B7-54B7-8FE3-44FB-18DF481ABC53}"/>
              </a:ext>
            </a:extLst>
          </p:cNvPr>
          <p:cNvSpPr/>
          <p:nvPr/>
        </p:nvSpPr>
        <p:spPr>
          <a:xfrm>
            <a:off x="3732435" y="6360553"/>
            <a:ext cx="52965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Fuente: “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Políticas de Empleo y Formación para el Trabajo”-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MISIÓN EMPLEO, 2022.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Fecha de consulta: 14/10/2022 </a:t>
            </a:r>
            <a:endParaRPr lang="es-CO" sz="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1026" name="Picture 2" descr="Empleadores no podrán obligar a empleados a tomar licencias no remuneradas  - Ministerio del trabajo">
            <a:extLst>
              <a:ext uri="{FF2B5EF4-FFF2-40B4-BE49-F238E27FC236}">
                <a16:creationId xmlns:a16="http://schemas.microsoft.com/office/drawing/2014/main" id="{A67C0B67-4FA6-8A8A-6AF1-DBE6ADD14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457" y="1140741"/>
            <a:ext cx="3277030" cy="491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001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559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Las 3 Vías de Cualificación del SNC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55B6ED-1298-7172-33D1-AD053F4F8EFA}"/>
              </a:ext>
            </a:extLst>
          </p:cNvPr>
          <p:cNvSpPr/>
          <p:nvPr/>
        </p:nvSpPr>
        <p:spPr>
          <a:xfrm>
            <a:off x="817640" y="1277800"/>
            <a:ext cx="859443" cy="542567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 dirty="0">
              <a:solidFill>
                <a:schemeClr val="bg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DD740E4-66C4-C874-0C19-5B03356664EE}"/>
              </a:ext>
            </a:extLst>
          </p:cNvPr>
          <p:cNvCxnSpPr/>
          <p:nvPr/>
        </p:nvCxnSpPr>
        <p:spPr>
          <a:xfrm>
            <a:off x="4614773" y="1500586"/>
            <a:ext cx="0" cy="4098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FBF8893-785C-1C40-5CB3-926BC1A83EF6}"/>
              </a:ext>
            </a:extLst>
          </p:cNvPr>
          <p:cNvCxnSpPr/>
          <p:nvPr/>
        </p:nvCxnSpPr>
        <p:spPr>
          <a:xfrm flipH="1" flipV="1">
            <a:off x="1986409" y="4726603"/>
            <a:ext cx="9277960" cy="26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71B62DA1-93FC-B0F5-C62C-F071C6FC2754}"/>
              </a:ext>
            </a:extLst>
          </p:cNvPr>
          <p:cNvSpPr txBox="1"/>
          <p:nvPr/>
        </p:nvSpPr>
        <p:spPr>
          <a:xfrm>
            <a:off x="2187334" y="1392995"/>
            <a:ext cx="1967066" cy="66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EDUCACIÓN </a:t>
            </a:r>
            <a:b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FORMAL</a:t>
            </a:r>
          </a:p>
          <a:p>
            <a:pPr algn="ctr"/>
            <a:endParaRPr lang="es-CO" sz="1112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98FB3EB-49F1-47A3-BC56-E1B43294867C}"/>
              </a:ext>
            </a:extLst>
          </p:cNvPr>
          <p:cNvSpPr/>
          <p:nvPr/>
        </p:nvSpPr>
        <p:spPr>
          <a:xfrm>
            <a:off x="5496174" y="1422927"/>
            <a:ext cx="1734386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</a:t>
            </a:r>
          </a:p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EL TRABAJO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2483F49-C402-F86F-9964-CEB7C421E31A}"/>
              </a:ext>
            </a:extLst>
          </p:cNvPr>
          <p:cNvCxnSpPr/>
          <p:nvPr/>
        </p:nvCxnSpPr>
        <p:spPr>
          <a:xfrm>
            <a:off x="8174551" y="1493651"/>
            <a:ext cx="0" cy="4098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C7C118E-D8AB-36B3-A8E1-5374532F5D7A}"/>
              </a:ext>
            </a:extLst>
          </p:cNvPr>
          <p:cNvSpPr/>
          <p:nvPr/>
        </p:nvSpPr>
        <p:spPr>
          <a:xfrm>
            <a:off x="8724546" y="1395783"/>
            <a:ext cx="2124299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RECONOCIMIENTO DE</a:t>
            </a:r>
          </a:p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APRENDIZAJES PREVIOS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3CEC207A-BF57-2385-AB0D-34B19B23BE7B}"/>
              </a:ext>
            </a:extLst>
          </p:cNvPr>
          <p:cNvCxnSpPr/>
          <p:nvPr/>
        </p:nvCxnSpPr>
        <p:spPr>
          <a:xfrm flipH="1">
            <a:off x="1944503" y="2252526"/>
            <a:ext cx="9319866" cy="56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4DD7F9C-D01A-FB9F-D8CB-786BFD75964C}"/>
              </a:ext>
            </a:extLst>
          </p:cNvPr>
          <p:cNvCxnSpPr/>
          <p:nvPr/>
        </p:nvCxnSpPr>
        <p:spPr>
          <a:xfrm>
            <a:off x="4614773" y="5602649"/>
            <a:ext cx="0" cy="717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47A16D8D-744D-B6EF-5B2C-AC52F73C6FB7}"/>
              </a:ext>
            </a:extLst>
          </p:cNvPr>
          <p:cNvCxnSpPr/>
          <p:nvPr/>
        </p:nvCxnSpPr>
        <p:spPr>
          <a:xfrm flipH="1">
            <a:off x="817640" y="4729239"/>
            <a:ext cx="882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879E45A-7960-3BDB-90FB-F980296CE281}"/>
              </a:ext>
            </a:extLst>
          </p:cNvPr>
          <p:cNvCxnSpPr/>
          <p:nvPr/>
        </p:nvCxnSpPr>
        <p:spPr>
          <a:xfrm flipH="1">
            <a:off x="794215" y="2255583"/>
            <a:ext cx="882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F134664-EE30-4A24-2317-C2B4AA220764}"/>
              </a:ext>
            </a:extLst>
          </p:cNvPr>
          <p:cNvSpPr/>
          <p:nvPr/>
        </p:nvSpPr>
        <p:spPr>
          <a:xfrm>
            <a:off x="1986409" y="6045631"/>
            <a:ext cx="2493169" cy="3490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68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Títulos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0BAF852-FECD-6FCD-B468-FB3C175B090D}"/>
              </a:ext>
            </a:extLst>
          </p:cNvPr>
          <p:cNvSpPr/>
          <p:nvPr/>
        </p:nvSpPr>
        <p:spPr>
          <a:xfrm>
            <a:off x="5124534" y="6046376"/>
            <a:ext cx="2651839" cy="3490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68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D3B4BAC-3931-3973-C7BB-37B0C3D3EB98}"/>
              </a:ext>
            </a:extLst>
          </p:cNvPr>
          <p:cNvSpPr txBox="1"/>
          <p:nvPr/>
        </p:nvSpPr>
        <p:spPr>
          <a:xfrm>
            <a:off x="2215031" y="4900346"/>
            <a:ext cx="1967066" cy="43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Prescolar, Básica, Media y Superior (U y TyT)</a:t>
            </a:r>
            <a:endParaRPr lang="es-CO" sz="1112" b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6A22419-8C28-0D8E-5E1F-65150D5BC572}"/>
              </a:ext>
            </a:extLst>
          </p:cNvPr>
          <p:cNvSpPr txBox="1"/>
          <p:nvPr/>
        </p:nvSpPr>
        <p:spPr>
          <a:xfrm>
            <a:off x="5411129" y="4968311"/>
            <a:ext cx="1967066" cy="605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 el Trabajo </a:t>
            </a:r>
            <a:r>
              <a:rPr lang="es-CO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(Ley 1955 de 2019, Art 194)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9D4291B-3C01-BC98-C298-6663AE2BFA3E}"/>
              </a:ext>
            </a:extLst>
          </p:cNvPr>
          <p:cNvSpPr txBox="1"/>
          <p:nvPr/>
        </p:nvSpPr>
        <p:spPr>
          <a:xfrm rot="16200000">
            <a:off x="112221" y="3296531"/>
            <a:ext cx="2285324" cy="37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53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Características</a:t>
            </a:r>
            <a:endParaRPr lang="es-CO" sz="1019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F2480F1-B3C2-2A83-FB24-6BB443331EBA}"/>
              </a:ext>
            </a:extLst>
          </p:cNvPr>
          <p:cNvSpPr txBox="1"/>
          <p:nvPr/>
        </p:nvSpPr>
        <p:spPr>
          <a:xfrm rot="16200000">
            <a:off x="111106" y="5654700"/>
            <a:ext cx="2285324" cy="37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53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Conduce a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AF0A905-497B-F7C6-C53A-F1CEFF1EA56C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3232993" y="5716693"/>
            <a:ext cx="1" cy="32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EB974F5F-B61D-3C37-9243-C71C03F58F29}"/>
              </a:ext>
            </a:extLst>
          </p:cNvPr>
          <p:cNvCxnSpPr/>
          <p:nvPr/>
        </p:nvCxnSpPr>
        <p:spPr>
          <a:xfrm flipH="1" flipV="1">
            <a:off x="6450454" y="5725440"/>
            <a:ext cx="1" cy="32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EE0FBCD6-27AE-D391-1058-BC8254494409}"/>
              </a:ext>
            </a:extLst>
          </p:cNvPr>
          <p:cNvCxnSpPr/>
          <p:nvPr/>
        </p:nvCxnSpPr>
        <p:spPr>
          <a:xfrm flipH="1" flipV="1">
            <a:off x="9887017" y="5705837"/>
            <a:ext cx="1" cy="328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>
            <a:extLst>
              <a:ext uri="{FF2B5EF4-FFF2-40B4-BE49-F238E27FC236}">
                <a16:creationId xmlns:a16="http://schemas.microsoft.com/office/drawing/2014/main" id="{7EA28B83-BA3C-BCE2-8D76-EDBBF61F7FB9}"/>
              </a:ext>
            </a:extLst>
          </p:cNvPr>
          <p:cNvSpPr/>
          <p:nvPr/>
        </p:nvSpPr>
        <p:spPr>
          <a:xfrm>
            <a:off x="8329271" y="5819289"/>
            <a:ext cx="3087962" cy="77655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482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 de Competencias</a:t>
            </a:r>
          </a:p>
          <a:p>
            <a:pPr algn="ctr"/>
            <a:r>
              <a:rPr lang="es-CO" sz="1482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Movilidad en la Formación para el Trabajo</a:t>
            </a:r>
          </a:p>
        </p:txBody>
      </p:sp>
      <p:sp>
        <p:nvSpPr>
          <p:cNvPr id="32" name="Forma libre 31">
            <a:extLst>
              <a:ext uri="{FF2B5EF4-FFF2-40B4-BE49-F238E27FC236}">
                <a16:creationId xmlns:a16="http://schemas.microsoft.com/office/drawing/2014/main" id="{C54F9800-FB1C-75EF-865D-F83005571EDF}"/>
              </a:ext>
            </a:extLst>
          </p:cNvPr>
          <p:cNvSpPr/>
          <p:nvPr/>
        </p:nvSpPr>
        <p:spPr>
          <a:xfrm>
            <a:off x="2082366" y="5420019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7BCCDAFD-F484-ACD4-9CCF-2428F878D0F6}"/>
              </a:ext>
            </a:extLst>
          </p:cNvPr>
          <p:cNvSpPr/>
          <p:nvPr/>
        </p:nvSpPr>
        <p:spPr>
          <a:xfrm>
            <a:off x="5299827" y="5425875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4" name="Forma libre 33">
            <a:extLst>
              <a:ext uri="{FF2B5EF4-FFF2-40B4-BE49-F238E27FC236}">
                <a16:creationId xmlns:a16="http://schemas.microsoft.com/office/drawing/2014/main" id="{98916BF6-EB17-FA47-8D61-1F14F6A96CA5}"/>
              </a:ext>
            </a:extLst>
          </p:cNvPr>
          <p:cNvSpPr/>
          <p:nvPr/>
        </p:nvSpPr>
        <p:spPr>
          <a:xfrm>
            <a:off x="8736391" y="5393654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7096243-0880-E0AC-E120-819ADEB94596}"/>
              </a:ext>
            </a:extLst>
          </p:cNvPr>
          <p:cNvSpPr/>
          <p:nvPr/>
        </p:nvSpPr>
        <p:spPr>
          <a:xfrm>
            <a:off x="8192021" y="2335837"/>
            <a:ext cx="3242682" cy="2265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reconocen aprendizajes obtenidos a lo largo de la vida por una persona, independiente de dónde, cuándo y cómo fueron adquiridos. El reconocimiento se otorgará mediante procesos de evaluación y certificación de competencias u otros mecanismos, tomando como referente los Resultados de Aprendizaje del SNC.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8AAF4E8C-C300-4A38-0B39-DB4DD622CE6A}"/>
              </a:ext>
            </a:extLst>
          </p:cNvPr>
          <p:cNvSpPr/>
          <p:nvPr/>
        </p:nvSpPr>
        <p:spPr>
          <a:xfrm>
            <a:off x="8446093" y="4907170"/>
            <a:ext cx="2881849" cy="434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03433"/>
            <a:r>
              <a:rPr lang="es-ES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Acceso y movilidad </a:t>
            </a:r>
            <a:r>
              <a:rPr lang="es-ES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el mundo </a:t>
            </a:r>
          </a:p>
          <a:p>
            <a:pPr algn="ctr" defTabSz="403433"/>
            <a:r>
              <a:rPr lang="es-ES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educativo- formativo y laboral</a:t>
            </a:r>
            <a:endParaRPr lang="es-CO" sz="1112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BB8DC17-4D69-4F35-CA76-A123F033CF9B}"/>
              </a:ext>
            </a:extLst>
          </p:cNvPr>
          <p:cNvSpPr/>
          <p:nvPr/>
        </p:nvSpPr>
        <p:spPr>
          <a:xfrm>
            <a:off x="4614773" y="2342607"/>
            <a:ext cx="3553376" cy="2102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1765" dirty="0">
              <a:solidFill>
                <a:srgbClr val="00000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es-MX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adquieren y reconocen los Resultados de Aprendizaje que una persona obtiene al culminar y aprobar un programa de FT diseñado teniendo como referente los Catálogos Sectoriales de Cualificaciones, siguiendo los lineamientos del SNC y conforme a los niveles del MNC. </a:t>
            </a:r>
            <a:endParaRPr lang="es-CO" sz="1412" dirty="0">
              <a:solidFill>
                <a:schemeClr val="tx2">
                  <a:lumMod val="7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4B295DC-71A9-13B2-97C7-DEC8125EB0D7}"/>
              </a:ext>
            </a:extLst>
          </p:cNvPr>
          <p:cNvSpPr/>
          <p:nvPr/>
        </p:nvSpPr>
        <p:spPr>
          <a:xfrm>
            <a:off x="1671477" y="2155261"/>
            <a:ext cx="2978352" cy="2319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1765" dirty="0">
              <a:solidFill>
                <a:srgbClr val="00000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es-MX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adquieren y reconocen los Resultados de Aprendizaje que una persona obtiene al culminar y aprobar un programa de la educación formal o de la ETDH, diseñado teniendo como referente los Catálogos Sectoriales de Cualificaciones y conforme a los niveles del MNC. </a:t>
            </a:r>
            <a:endParaRPr lang="es-CO" sz="1412" dirty="0">
              <a:solidFill>
                <a:schemeClr val="tx2">
                  <a:lumMod val="7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0315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539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Sistema Nacional de Cualificaciones </a:t>
            </a:r>
          </a:p>
        </p:txBody>
      </p:sp>
      <p:grpSp>
        <p:nvGrpSpPr>
          <p:cNvPr id="2" name="Group 25">
            <a:extLst>
              <a:ext uri="{FF2B5EF4-FFF2-40B4-BE49-F238E27FC236}">
                <a16:creationId xmlns:a16="http://schemas.microsoft.com/office/drawing/2014/main" id="{8F318586-26DF-8155-D9D0-08CC657A93A5}"/>
              </a:ext>
            </a:extLst>
          </p:cNvPr>
          <p:cNvGrpSpPr/>
          <p:nvPr/>
        </p:nvGrpSpPr>
        <p:grpSpPr>
          <a:xfrm>
            <a:off x="711756" y="1567543"/>
            <a:ext cx="4915318" cy="4367066"/>
            <a:chOff x="4090033" y="1421767"/>
            <a:chExt cx="4008120" cy="4018092"/>
          </a:xfrm>
          <a:solidFill>
            <a:schemeClr val="bg1">
              <a:lumMod val="75000"/>
            </a:schemeClr>
          </a:solidFill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A237CD8-AE61-0277-DF3D-68B5D2490196}"/>
                </a:ext>
              </a:extLst>
            </p:cNvPr>
            <p:cNvSpPr/>
            <p:nvPr/>
          </p:nvSpPr>
          <p:spPr>
            <a:xfrm>
              <a:off x="6693866" y="3152593"/>
              <a:ext cx="1383032" cy="228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177" y="21600"/>
                  </a:lnTo>
                  <a:cubicBezTo>
                    <a:pt x="18982" y="21600"/>
                    <a:pt x="20569" y="20952"/>
                    <a:pt x="21263" y="19945"/>
                  </a:cubicBezTo>
                  <a:cubicBezTo>
                    <a:pt x="21481" y="19621"/>
                    <a:pt x="21600" y="19273"/>
                    <a:pt x="21600" y="18926"/>
                  </a:cubicBezTo>
                  <a:lnTo>
                    <a:pt x="21600" y="7544"/>
                  </a:lnTo>
                  <a:lnTo>
                    <a:pt x="0" y="0"/>
                  </a:lnTo>
                  <a:lnTo>
                    <a:pt x="0" y="528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C6FA4DF-040C-5F27-0301-947B1A6A9287}"/>
                </a:ext>
              </a:extLst>
            </p:cNvPr>
            <p:cNvSpPr/>
            <p:nvPr/>
          </p:nvSpPr>
          <p:spPr>
            <a:xfrm>
              <a:off x="6160134" y="1637667"/>
              <a:ext cx="1938019" cy="2231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676"/>
                  </a:lnTo>
                  <a:cubicBezTo>
                    <a:pt x="21600" y="443"/>
                    <a:pt x="21572" y="221"/>
                    <a:pt x="21501" y="0"/>
                  </a:cubicBezTo>
                  <a:lnTo>
                    <a:pt x="3595" y="8974"/>
                  </a:lnTo>
                  <a:lnTo>
                    <a:pt x="0" y="10769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F42024A-D949-1094-678D-B1A632D64A89}"/>
                </a:ext>
              </a:extLst>
            </p:cNvPr>
            <p:cNvSpPr/>
            <p:nvPr/>
          </p:nvSpPr>
          <p:spPr>
            <a:xfrm>
              <a:off x="4090034" y="2996566"/>
              <a:ext cx="1936750" cy="223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24"/>
                  </a:moveTo>
                  <a:cubicBezTo>
                    <a:pt x="0" y="21157"/>
                    <a:pt x="28" y="21379"/>
                    <a:pt x="99" y="21600"/>
                  </a:cubicBezTo>
                  <a:lnTo>
                    <a:pt x="20354" y="11445"/>
                  </a:lnTo>
                  <a:lnTo>
                    <a:pt x="21600" y="10818"/>
                  </a:lnTo>
                  <a:lnTo>
                    <a:pt x="0" y="0"/>
                  </a:lnTo>
                  <a:lnTo>
                    <a:pt x="0" y="20924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E7D4217-3F46-81D2-7DEA-4D7A32DD37C5}"/>
                </a:ext>
              </a:extLst>
            </p:cNvPr>
            <p:cNvSpPr/>
            <p:nvPr/>
          </p:nvSpPr>
          <p:spPr>
            <a:xfrm>
              <a:off x="4115434" y="38220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2" y="3774"/>
                  </a:moveTo>
                  <a:lnTo>
                    <a:pt x="7928" y="12414"/>
                  </a:lnTo>
                  <a:lnTo>
                    <a:pt x="0" y="19619"/>
                  </a:lnTo>
                  <a:cubicBezTo>
                    <a:pt x="424" y="20832"/>
                    <a:pt x="1227" y="21600"/>
                    <a:pt x="212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7452" y="3774"/>
                  </a:lnTo>
                  <a:lnTo>
                    <a:pt x="17452" y="3774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35A49DDF-F7CE-5789-C48A-83B583CEFEA0}"/>
                </a:ext>
              </a:extLst>
            </p:cNvPr>
            <p:cNvSpPr/>
            <p:nvPr/>
          </p:nvSpPr>
          <p:spPr>
            <a:xfrm>
              <a:off x="5042533" y="4114167"/>
              <a:ext cx="1113790" cy="64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94B9D9-8612-F6E7-167B-F587F431DF8E}"/>
                </a:ext>
              </a:extLst>
            </p:cNvPr>
            <p:cNvSpPr/>
            <p:nvPr/>
          </p:nvSpPr>
          <p:spPr>
            <a:xfrm>
              <a:off x="5537834" y="14217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8" y="17826"/>
                  </a:moveTo>
                  <a:lnTo>
                    <a:pt x="17441" y="5754"/>
                  </a:lnTo>
                  <a:lnTo>
                    <a:pt x="21600" y="1981"/>
                  </a:lnTo>
                  <a:cubicBezTo>
                    <a:pt x="21176" y="768"/>
                    <a:pt x="20373" y="0"/>
                    <a:pt x="19471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4148" y="17826"/>
                  </a:lnTo>
                  <a:lnTo>
                    <a:pt x="4148" y="1782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7" name="Triangle">
              <a:extLst>
                <a:ext uri="{FF2B5EF4-FFF2-40B4-BE49-F238E27FC236}">
                  <a16:creationId xmlns:a16="http://schemas.microsoft.com/office/drawing/2014/main" id="{D8DC071B-F47E-B815-9326-9C34DE4DC93A}"/>
                </a:ext>
              </a:extLst>
            </p:cNvPr>
            <p:cNvSpPr/>
            <p:nvPr/>
          </p:nvSpPr>
          <p:spPr>
            <a:xfrm>
              <a:off x="6020433" y="1853566"/>
              <a:ext cx="1555752" cy="89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173D98A-23BE-21CA-099F-CE3AE3440B3A}"/>
                </a:ext>
              </a:extLst>
            </p:cNvPr>
            <p:cNvSpPr/>
            <p:nvPr/>
          </p:nvSpPr>
          <p:spPr>
            <a:xfrm>
              <a:off x="4090034" y="1421767"/>
              <a:ext cx="1383032" cy="228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423" y="0"/>
                  </a:lnTo>
                  <a:cubicBezTo>
                    <a:pt x="2618" y="0"/>
                    <a:pt x="1031" y="648"/>
                    <a:pt x="337" y="1655"/>
                  </a:cubicBezTo>
                  <a:cubicBezTo>
                    <a:pt x="119" y="1979"/>
                    <a:pt x="0" y="2327"/>
                    <a:pt x="0" y="2675"/>
                  </a:cubicBezTo>
                  <a:lnTo>
                    <a:pt x="0" y="14056"/>
                  </a:lnTo>
                  <a:lnTo>
                    <a:pt x="21600" y="21600"/>
                  </a:lnTo>
                  <a:lnTo>
                    <a:pt x="21600" y="1631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06B92FE-B723-9CF7-7DB6-7910BC3AD6F4}"/>
                </a:ext>
              </a:extLst>
            </p:cNvPr>
            <p:cNvSpPr/>
            <p:nvPr/>
          </p:nvSpPr>
          <p:spPr>
            <a:xfrm>
              <a:off x="4090033" y="2907667"/>
              <a:ext cx="1382473" cy="798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2876C20-7349-9711-5DAB-82EF844D5EE8}"/>
                </a:ext>
              </a:extLst>
            </p:cNvPr>
            <p:cNvSpPr/>
            <p:nvPr/>
          </p:nvSpPr>
          <p:spPr>
            <a:xfrm>
              <a:off x="5537833" y="2793367"/>
              <a:ext cx="1107441" cy="12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10800" y="216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0800" y="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solidFill>
                  <a:schemeClr val="tx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id="{424B8DE4-69EA-6E29-BDAD-8D5E9950E269}"/>
                </a:ext>
              </a:extLst>
            </p:cNvPr>
            <p:cNvSpPr txBox="1"/>
            <p:nvPr/>
          </p:nvSpPr>
          <p:spPr>
            <a:xfrm>
              <a:off x="5557457" y="1432445"/>
              <a:ext cx="1187890" cy="9769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Marco Nacional de </a:t>
              </a:r>
              <a:r>
                <a:rPr lang="es-ES_tradnl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Cualificaciones</a:t>
              </a:r>
            </a:p>
            <a:p>
              <a:r>
                <a:rPr lang="es-ES_tradnl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Decreto 1649 de 2021</a:t>
              </a:r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     </a:t>
              </a:r>
              <a:endParaRPr lang="en-US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  <a:p>
              <a:pPr algn="r"/>
              <a:r>
                <a:rPr lang="en-US" sz="1050" b="1" u="sng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Ministerio de Educación Nacional</a:t>
              </a:r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 </a:t>
              </a:r>
            </a:p>
          </p:txBody>
        </p:sp>
      </p:grpSp>
      <p:sp>
        <p:nvSpPr>
          <p:cNvPr id="22" name="TextBox 19">
            <a:extLst>
              <a:ext uri="{FF2B5EF4-FFF2-40B4-BE49-F238E27FC236}">
                <a16:creationId xmlns:a16="http://schemas.microsoft.com/office/drawing/2014/main" id="{66B8FA75-0535-8560-8608-4B01A7A3309C}"/>
              </a:ext>
            </a:extLst>
          </p:cNvPr>
          <p:cNvSpPr txBox="1"/>
          <p:nvPr/>
        </p:nvSpPr>
        <p:spPr>
          <a:xfrm>
            <a:off x="2441896" y="3548896"/>
            <a:ext cx="1482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u="sng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Sistema Nacional de Cualificaciones</a:t>
            </a:r>
            <a:endParaRPr lang="en-US" sz="1100" b="1" u="sng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64E1B51F-3D90-DCB9-7F68-E242173D1CAE}"/>
              </a:ext>
            </a:extLst>
          </p:cNvPr>
          <p:cNvSpPr txBox="1"/>
          <p:nvPr/>
        </p:nvSpPr>
        <p:spPr>
          <a:xfrm>
            <a:off x="4139395" y="2260352"/>
            <a:ext cx="14337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Formación para el Trabajo y su  Aseguramiento de la Calidad      </a:t>
            </a:r>
          </a:p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 1650 de 2021</a:t>
            </a:r>
          </a:p>
          <a:p>
            <a:pPr algn="r"/>
            <a:endParaRPr lang="es-MX" sz="1050" b="1" u="sng" dirty="0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BCB79F8F-EA01-5D08-2BB9-731FD7208E38}"/>
              </a:ext>
            </a:extLst>
          </p:cNvPr>
          <p:cNvSpPr txBox="1"/>
          <p:nvPr/>
        </p:nvSpPr>
        <p:spPr>
          <a:xfrm>
            <a:off x="4000770" y="4859725"/>
            <a:ext cx="154057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Esquema de Movilidad Educativa y Formativa</a:t>
            </a:r>
          </a:p>
          <a:p>
            <a:pPr algn="r"/>
            <a:endParaRPr lang="es-MX" sz="1050" b="1" u="sng" dirty="0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n-US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 Educación Nacional</a:t>
            </a:r>
            <a:r>
              <a:rPr lang="en-US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A9DFB9EF-7582-DA11-4325-3AA2F23D9788}"/>
              </a:ext>
            </a:extLst>
          </p:cNvPr>
          <p:cNvSpPr txBox="1"/>
          <p:nvPr/>
        </p:nvSpPr>
        <p:spPr>
          <a:xfrm>
            <a:off x="2328417" y="4930153"/>
            <a:ext cx="143551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Plataforma de Información del SNC</a:t>
            </a:r>
          </a:p>
          <a:p>
            <a:pPr algn="r"/>
            <a:endParaRPr lang="es-MX" sz="1050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  <a:endParaRPr lang="es-MX" sz="1050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D36202DB-03E6-3074-BB7B-BAEC7E83CF1D}"/>
              </a:ext>
            </a:extLst>
          </p:cNvPr>
          <p:cNvSpPr txBox="1"/>
          <p:nvPr/>
        </p:nvSpPr>
        <p:spPr>
          <a:xfrm>
            <a:off x="686601" y="3762762"/>
            <a:ext cx="14355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Normalización de Competencias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 945 de 2022</a:t>
            </a:r>
          </a:p>
          <a:p>
            <a:pPr algn="r"/>
            <a:endParaRPr lang="es-MX" sz="1050" b="1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3B3A9ADF-C05E-8E48-2368-026BEF9DC59A}"/>
              </a:ext>
            </a:extLst>
          </p:cNvPr>
          <p:cNvSpPr txBox="1"/>
          <p:nvPr/>
        </p:nvSpPr>
        <p:spPr>
          <a:xfrm>
            <a:off x="791916" y="1839188"/>
            <a:ext cx="143551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Evaluación y Certificación de Competencias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Decretos 946 y 947 de 2022. 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 </a:t>
            </a:r>
          </a:p>
          <a:p>
            <a:pPr algn="r"/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957F3A9-782F-708F-89C4-3AFCE7BFA48B}"/>
              </a:ext>
            </a:extLst>
          </p:cNvPr>
          <p:cNvSpPr txBox="1"/>
          <p:nvPr/>
        </p:nvSpPr>
        <p:spPr>
          <a:xfrm>
            <a:off x="6279054" y="2706797"/>
            <a:ext cx="49583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>
                <a:solidFill>
                  <a:srgbClr val="333333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define como un conjunto de políticas, instrumentos, componentes y procesos necesarios para alinear la educación y formación a las necesidades sociales y productivas del país, y que promueve el reconocimiento de aprendizajes, el desarrollo personal y profesional de los ciudadanos, la inserción o reinserción laboral y el desarrollo productivo del país. </a:t>
            </a:r>
          </a:p>
          <a:p>
            <a:pPr algn="just"/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9115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Cualificaciones </a:t>
            </a:r>
          </a:p>
        </p:txBody>
      </p:sp>
      <p:grpSp>
        <p:nvGrpSpPr>
          <p:cNvPr id="8" name="Group 28">
            <a:extLst>
              <a:ext uri="{FF2B5EF4-FFF2-40B4-BE49-F238E27FC236}">
                <a16:creationId xmlns:a16="http://schemas.microsoft.com/office/drawing/2014/main" id="{336AE6DF-0DDF-4F5C-FFED-5B6EB4DD8591}"/>
              </a:ext>
            </a:extLst>
          </p:cNvPr>
          <p:cNvGrpSpPr/>
          <p:nvPr/>
        </p:nvGrpSpPr>
        <p:grpSpPr>
          <a:xfrm>
            <a:off x="5709887" y="1363566"/>
            <a:ext cx="5642254" cy="4721918"/>
            <a:chOff x="-3232150" y="1073150"/>
            <a:chExt cx="6034088" cy="50498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0DE0FF7-6918-4E17-F062-79F434176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900" y="1073150"/>
              <a:ext cx="2030413" cy="2817813"/>
            </a:xfrm>
            <a:custGeom>
              <a:avLst/>
              <a:gdLst>
                <a:gd name="T0" fmla="*/ 0 w 570"/>
                <a:gd name="T1" fmla="*/ 0 h 790"/>
                <a:gd name="T2" fmla="*/ 0 w 570"/>
                <a:gd name="T3" fmla="*/ 790 h 790"/>
                <a:gd name="T4" fmla="*/ 570 w 570"/>
                <a:gd name="T5" fmla="*/ 220 h 790"/>
                <a:gd name="T6" fmla="*/ 0 w 570"/>
                <a:gd name="T7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0" h="790">
                  <a:moveTo>
                    <a:pt x="0" y="0"/>
                  </a:moveTo>
                  <a:cubicBezTo>
                    <a:pt x="0" y="790"/>
                    <a:pt x="0" y="790"/>
                    <a:pt x="0" y="790"/>
                  </a:cubicBezTo>
                  <a:cubicBezTo>
                    <a:pt x="570" y="220"/>
                    <a:pt x="570" y="220"/>
                    <a:pt x="570" y="220"/>
                  </a:cubicBezTo>
                  <a:cubicBezTo>
                    <a:pt x="420" y="84"/>
                    <a:pt x="22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endParaRPr lang="en-IN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BF3D79D-879E-FD26-587F-82E24456A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44725" y="1073150"/>
              <a:ext cx="2028825" cy="2817813"/>
            </a:xfrm>
            <a:custGeom>
              <a:avLst/>
              <a:gdLst>
                <a:gd name="T0" fmla="*/ 0 w 569"/>
                <a:gd name="T1" fmla="*/ 220 h 790"/>
                <a:gd name="T2" fmla="*/ 569 w 569"/>
                <a:gd name="T3" fmla="*/ 790 h 790"/>
                <a:gd name="T4" fmla="*/ 569 w 569"/>
                <a:gd name="T5" fmla="*/ 0 h 790"/>
                <a:gd name="T6" fmla="*/ 0 w 569"/>
                <a:gd name="T7" fmla="*/ 22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9" h="790">
                  <a:moveTo>
                    <a:pt x="0" y="220"/>
                  </a:moveTo>
                  <a:cubicBezTo>
                    <a:pt x="569" y="790"/>
                    <a:pt x="569" y="790"/>
                    <a:pt x="569" y="79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350" y="0"/>
                    <a:pt x="150" y="84"/>
                    <a:pt x="0" y="22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B3A3E32-BC9E-C5B5-DBED-DA1525602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4090988"/>
              <a:ext cx="2814638" cy="2032000"/>
            </a:xfrm>
            <a:custGeom>
              <a:avLst/>
              <a:gdLst>
                <a:gd name="T0" fmla="*/ 569 w 790"/>
                <a:gd name="T1" fmla="*/ 570 h 570"/>
                <a:gd name="T2" fmla="*/ 790 w 790"/>
                <a:gd name="T3" fmla="*/ 0 h 570"/>
                <a:gd name="T4" fmla="*/ 0 w 790"/>
                <a:gd name="T5" fmla="*/ 0 h 570"/>
                <a:gd name="T6" fmla="*/ 569 w 790"/>
                <a:gd name="T7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70">
                  <a:moveTo>
                    <a:pt x="569" y="570"/>
                  </a:moveTo>
                  <a:cubicBezTo>
                    <a:pt x="706" y="419"/>
                    <a:pt x="790" y="220"/>
                    <a:pt x="79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69" y="57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BF6EC686-74D9-D9BC-5748-906423BA5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2062163"/>
              <a:ext cx="2814638" cy="2028825"/>
            </a:xfrm>
            <a:custGeom>
              <a:avLst/>
              <a:gdLst>
                <a:gd name="T0" fmla="*/ 0 w 790"/>
                <a:gd name="T1" fmla="*/ 569 h 569"/>
                <a:gd name="T2" fmla="*/ 790 w 790"/>
                <a:gd name="T3" fmla="*/ 569 h 569"/>
                <a:gd name="T4" fmla="*/ 569 w 790"/>
                <a:gd name="T5" fmla="*/ 0 h 569"/>
                <a:gd name="T6" fmla="*/ 0 w 790"/>
                <a:gd name="T7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69">
                  <a:moveTo>
                    <a:pt x="0" y="569"/>
                  </a:moveTo>
                  <a:cubicBezTo>
                    <a:pt x="790" y="569"/>
                    <a:pt x="790" y="569"/>
                    <a:pt x="790" y="569"/>
                  </a:cubicBezTo>
                  <a:cubicBezTo>
                    <a:pt x="790" y="350"/>
                    <a:pt x="706" y="150"/>
                    <a:pt x="569" y="0"/>
                  </a:cubicBezTo>
                  <a:lnTo>
                    <a:pt x="0" y="56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2A093D7F-EF79-4622-47BF-608437EF2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2150" y="2062163"/>
              <a:ext cx="2816225" cy="2028825"/>
            </a:xfrm>
            <a:custGeom>
              <a:avLst/>
              <a:gdLst>
                <a:gd name="T0" fmla="*/ 0 w 790"/>
                <a:gd name="T1" fmla="*/ 569 h 569"/>
                <a:gd name="T2" fmla="*/ 790 w 790"/>
                <a:gd name="T3" fmla="*/ 569 h 569"/>
                <a:gd name="T4" fmla="*/ 220 w 790"/>
                <a:gd name="T5" fmla="*/ 0 h 569"/>
                <a:gd name="T6" fmla="*/ 0 w 790"/>
                <a:gd name="T7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69">
                  <a:moveTo>
                    <a:pt x="0" y="569"/>
                  </a:moveTo>
                  <a:cubicBezTo>
                    <a:pt x="790" y="569"/>
                    <a:pt x="790" y="569"/>
                    <a:pt x="790" y="569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84" y="150"/>
                    <a:pt x="0" y="350"/>
                    <a:pt x="0" y="56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A7E0048-C484-0C72-E7BE-6DEF8DD3A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2150" y="4090988"/>
              <a:ext cx="2816225" cy="2032000"/>
            </a:xfrm>
            <a:custGeom>
              <a:avLst/>
              <a:gdLst>
                <a:gd name="T0" fmla="*/ 220 w 790"/>
                <a:gd name="T1" fmla="*/ 570 h 570"/>
                <a:gd name="T2" fmla="*/ 790 w 790"/>
                <a:gd name="T3" fmla="*/ 0 h 570"/>
                <a:gd name="T4" fmla="*/ 790 w 790"/>
                <a:gd name="T5" fmla="*/ 0 h 570"/>
                <a:gd name="T6" fmla="*/ 0 w 790"/>
                <a:gd name="T7" fmla="*/ 0 h 570"/>
                <a:gd name="T8" fmla="*/ 220 w 790"/>
                <a:gd name="T9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0" h="570">
                  <a:moveTo>
                    <a:pt x="220" y="570"/>
                  </a:moveTo>
                  <a:cubicBezTo>
                    <a:pt x="790" y="0"/>
                    <a:pt x="790" y="0"/>
                    <a:pt x="790" y="0"/>
                  </a:cubicBezTo>
                  <a:cubicBezTo>
                    <a:pt x="790" y="0"/>
                    <a:pt x="790" y="0"/>
                    <a:pt x="7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0"/>
                    <a:pt x="84" y="419"/>
                    <a:pt x="220" y="57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F62B9666-8C6D-F47D-FCEB-167CC6A9B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900" y="2297113"/>
              <a:ext cx="1165225" cy="1593850"/>
            </a:xfrm>
            <a:custGeom>
              <a:avLst/>
              <a:gdLst>
                <a:gd name="T0" fmla="*/ 0 w 327"/>
                <a:gd name="T1" fmla="*/ 447 h 447"/>
                <a:gd name="T2" fmla="*/ 327 w 327"/>
                <a:gd name="T3" fmla="*/ 120 h 447"/>
                <a:gd name="T4" fmla="*/ 0 w 327"/>
                <a:gd name="T5" fmla="*/ 0 h 447"/>
                <a:gd name="T6" fmla="*/ 0 w 327"/>
                <a:gd name="T7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7" h="447">
                  <a:moveTo>
                    <a:pt x="0" y="447"/>
                  </a:moveTo>
                  <a:cubicBezTo>
                    <a:pt x="327" y="120"/>
                    <a:pt x="327" y="120"/>
                    <a:pt x="327" y="120"/>
                  </a:cubicBezTo>
                  <a:cubicBezTo>
                    <a:pt x="239" y="45"/>
                    <a:pt x="125" y="0"/>
                    <a:pt x="0" y="0"/>
                  </a:cubicBezTo>
                  <a:lnTo>
                    <a:pt x="0" y="44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3CCE9B0E-E7B6-E8A8-3C00-DCDFF6CBC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77950" y="2297113"/>
              <a:ext cx="1162050" cy="1593850"/>
            </a:xfrm>
            <a:custGeom>
              <a:avLst/>
              <a:gdLst>
                <a:gd name="T0" fmla="*/ 326 w 326"/>
                <a:gd name="T1" fmla="*/ 0 h 447"/>
                <a:gd name="T2" fmla="*/ 0 w 326"/>
                <a:gd name="T3" fmla="*/ 120 h 447"/>
                <a:gd name="T4" fmla="*/ 326 w 326"/>
                <a:gd name="T5" fmla="*/ 447 h 447"/>
                <a:gd name="T6" fmla="*/ 326 w 326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6" h="447">
                  <a:moveTo>
                    <a:pt x="326" y="0"/>
                  </a:moveTo>
                  <a:cubicBezTo>
                    <a:pt x="202" y="0"/>
                    <a:pt x="88" y="45"/>
                    <a:pt x="0" y="120"/>
                  </a:cubicBezTo>
                  <a:cubicBezTo>
                    <a:pt x="326" y="447"/>
                    <a:pt x="326" y="447"/>
                    <a:pt x="326" y="447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D583638-65AF-79E0-5B0C-8EF5B81C3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4090988"/>
              <a:ext cx="1592263" cy="1165225"/>
            </a:xfrm>
            <a:custGeom>
              <a:avLst/>
              <a:gdLst>
                <a:gd name="T0" fmla="*/ 0 w 447"/>
                <a:gd name="T1" fmla="*/ 0 h 327"/>
                <a:gd name="T2" fmla="*/ 327 w 447"/>
                <a:gd name="T3" fmla="*/ 327 h 327"/>
                <a:gd name="T4" fmla="*/ 447 w 447"/>
                <a:gd name="T5" fmla="*/ 0 h 327"/>
                <a:gd name="T6" fmla="*/ 0 w 447"/>
                <a:gd name="T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7">
                  <a:moveTo>
                    <a:pt x="0" y="0"/>
                  </a:moveTo>
                  <a:cubicBezTo>
                    <a:pt x="327" y="327"/>
                    <a:pt x="327" y="327"/>
                    <a:pt x="327" y="327"/>
                  </a:cubicBezTo>
                  <a:cubicBezTo>
                    <a:pt x="402" y="239"/>
                    <a:pt x="447" y="125"/>
                    <a:pt x="4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07C72FC0-05CA-5090-478F-28A680192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2928938"/>
              <a:ext cx="1592263" cy="1162050"/>
            </a:xfrm>
            <a:custGeom>
              <a:avLst/>
              <a:gdLst>
                <a:gd name="T0" fmla="*/ 447 w 447"/>
                <a:gd name="T1" fmla="*/ 326 h 326"/>
                <a:gd name="T2" fmla="*/ 327 w 447"/>
                <a:gd name="T3" fmla="*/ 0 h 326"/>
                <a:gd name="T4" fmla="*/ 0 w 447"/>
                <a:gd name="T5" fmla="*/ 326 h 326"/>
                <a:gd name="T6" fmla="*/ 447 w 447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6">
                  <a:moveTo>
                    <a:pt x="447" y="326"/>
                  </a:moveTo>
                  <a:cubicBezTo>
                    <a:pt x="447" y="202"/>
                    <a:pt x="402" y="88"/>
                    <a:pt x="327" y="0"/>
                  </a:cubicBezTo>
                  <a:cubicBezTo>
                    <a:pt x="0" y="326"/>
                    <a:pt x="0" y="326"/>
                    <a:pt x="0" y="326"/>
                  </a:cubicBezTo>
                  <a:lnTo>
                    <a:pt x="447" y="32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DD848591-2398-04D5-1CEE-4105D2855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09775" y="2928938"/>
              <a:ext cx="1593850" cy="1162050"/>
            </a:xfrm>
            <a:custGeom>
              <a:avLst/>
              <a:gdLst>
                <a:gd name="T0" fmla="*/ 447 w 447"/>
                <a:gd name="T1" fmla="*/ 326 h 326"/>
                <a:gd name="T2" fmla="*/ 120 w 447"/>
                <a:gd name="T3" fmla="*/ 0 h 326"/>
                <a:gd name="T4" fmla="*/ 0 w 447"/>
                <a:gd name="T5" fmla="*/ 326 h 326"/>
                <a:gd name="T6" fmla="*/ 447 w 447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6">
                  <a:moveTo>
                    <a:pt x="447" y="326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45" y="88"/>
                    <a:pt x="0" y="202"/>
                    <a:pt x="0" y="326"/>
                  </a:cubicBezTo>
                  <a:lnTo>
                    <a:pt x="447" y="32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498A9530-5BB1-FE0C-A6B3-7B1122A77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09775" y="4090988"/>
              <a:ext cx="1593850" cy="1165225"/>
            </a:xfrm>
            <a:custGeom>
              <a:avLst/>
              <a:gdLst>
                <a:gd name="T0" fmla="*/ 447 w 447"/>
                <a:gd name="T1" fmla="*/ 0 h 327"/>
                <a:gd name="T2" fmla="*/ 0 w 447"/>
                <a:gd name="T3" fmla="*/ 0 h 327"/>
                <a:gd name="T4" fmla="*/ 120 w 447"/>
                <a:gd name="T5" fmla="*/ 327 h 327"/>
                <a:gd name="T6" fmla="*/ 447 w 447"/>
                <a:gd name="T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7">
                  <a:moveTo>
                    <a:pt x="4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45" y="239"/>
                    <a:pt x="120" y="327"/>
                  </a:cubicBezTo>
                  <a:cubicBezTo>
                    <a:pt x="447" y="0"/>
                    <a:pt x="447" y="0"/>
                    <a:pt x="447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8" name="Oval 17">
              <a:extLst>
                <a:ext uri="{FF2B5EF4-FFF2-40B4-BE49-F238E27FC236}">
                  <a16:creationId xmlns:a16="http://schemas.microsoft.com/office/drawing/2014/main" id="{266BCEB5-A257-7907-3713-49CBB9FAD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59190" y="3447642"/>
              <a:ext cx="1288168" cy="12898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</p:grpSp>
      <p:grpSp>
        <p:nvGrpSpPr>
          <p:cNvPr id="39" name="Group 24">
            <a:extLst>
              <a:ext uri="{FF2B5EF4-FFF2-40B4-BE49-F238E27FC236}">
                <a16:creationId xmlns:a16="http://schemas.microsoft.com/office/drawing/2014/main" id="{25E7DEC2-8B1E-F1FD-80A4-C2959AE43E2E}"/>
              </a:ext>
            </a:extLst>
          </p:cNvPr>
          <p:cNvGrpSpPr/>
          <p:nvPr/>
        </p:nvGrpSpPr>
        <p:grpSpPr>
          <a:xfrm>
            <a:off x="8278238" y="3916603"/>
            <a:ext cx="610362" cy="561849"/>
            <a:chOff x="7938" y="0"/>
            <a:chExt cx="7729538" cy="7115176"/>
          </a:xfrm>
        </p:grpSpPr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EF3ECDE4-F090-3BB6-4DCB-7EAA6AB57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538" y="6034088"/>
              <a:ext cx="1155700" cy="930275"/>
            </a:xfrm>
            <a:custGeom>
              <a:avLst/>
              <a:gdLst>
                <a:gd name="T0" fmla="*/ 728 w 728"/>
                <a:gd name="T1" fmla="*/ 164 h 586"/>
                <a:gd name="T2" fmla="*/ 489 w 728"/>
                <a:gd name="T3" fmla="*/ 586 h 586"/>
                <a:gd name="T4" fmla="*/ 0 w 728"/>
                <a:gd name="T5" fmla="*/ 586 h 586"/>
                <a:gd name="T6" fmla="*/ 332 w 728"/>
                <a:gd name="T7" fmla="*/ 0 h 586"/>
                <a:gd name="T8" fmla="*/ 728 w 728"/>
                <a:gd name="T9" fmla="*/ 16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8" h="586">
                  <a:moveTo>
                    <a:pt x="728" y="164"/>
                  </a:moveTo>
                  <a:lnTo>
                    <a:pt x="489" y="586"/>
                  </a:lnTo>
                  <a:lnTo>
                    <a:pt x="0" y="586"/>
                  </a:lnTo>
                  <a:lnTo>
                    <a:pt x="332" y="0"/>
                  </a:lnTo>
                  <a:lnTo>
                    <a:pt x="728" y="1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5EC74068-22ED-2345-A5D0-87F349586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6034088"/>
              <a:ext cx="1157288" cy="930275"/>
            </a:xfrm>
            <a:custGeom>
              <a:avLst/>
              <a:gdLst>
                <a:gd name="T0" fmla="*/ 0 w 729"/>
                <a:gd name="T1" fmla="*/ 164 h 586"/>
                <a:gd name="T2" fmla="*/ 240 w 729"/>
                <a:gd name="T3" fmla="*/ 586 h 586"/>
                <a:gd name="T4" fmla="*/ 729 w 729"/>
                <a:gd name="T5" fmla="*/ 586 h 586"/>
                <a:gd name="T6" fmla="*/ 397 w 729"/>
                <a:gd name="T7" fmla="*/ 0 h 586"/>
                <a:gd name="T8" fmla="*/ 0 w 729"/>
                <a:gd name="T9" fmla="*/ 16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586">
                  <a:moveTo>
                    <a:pt x="0" y="164"/>
                  </a:moveTo>
                  <a:lnTo>
                    <a:pt x="240" y="586"/>
                  </a:lnTo>
                  <a:lnTo>
                    <a:pt x="729" y="586"/>
                  </a:lnTo>
                  <a:lnTo>
                    <a:pt x="397" y="0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2" name="Oval 17">
              <a:extLst>
                <a:ext uri="{FF2B5EF4-FFF2-40B4-BE49-F238E27FC236}">
                  <a16:creationId xmlns:a16="http://schemas.microsoft.com/office/drawing/2014/main" id="{44741B5A-2B0B-4011-FEF3-BFAB70D6C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1" y="150813"/>
              <a:ext cx="6270625" cy="627062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3" name="Oval 18">
              <a:extLst>
                <a:ext uri="{FF2B5EF4-FFF2-40B4-BE49-F238E27FC236}">
                  <a16:creationId xmlns:a16="http://schemas.microsoft.com/office/drawing/2014/main" id="{60EBE0FF-A7C8-2122-3F97-EDBC92CCA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951" y="1114425"/>
              <a:ext cx="4341813" cy="43434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4" name="Oval 19">
              <a:extLst>
                <a:ext uri="{FF2B5EF4-FFF2-40B4-BE49-F238E27FC236}">
                  <a16:creationId xmlns:a16="http://schemas.microsoft.com/office/drawing/2014/main" id="{FB941044-AD8B-5133-14E3-C4DA5CE4C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9151" y="2079625"/>
              <a:ext cx="2411413" cy="2413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A3B6E753-0CAB-DE85-E724-D6EFB5EAE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5763" y="2652713"/>
              <a:ext cx="2109788" cy="1266825"/>
            </a:xfrm>
            <a:custGeom>
              <a:avLst/>
              <a:gdLst>
                <a:gd name="T0" fmla="*/ 398 w 1329"/>
                <a:gd name="T1" fmla="*/ 0 h 798"/>
                <a:gd name="T2" fmla="*/ 0 w 1329"/>
                <a:gd name="T3" fmla="*/ 399 h 798"/>
                <a:gd name="T4" fmla="*/ 398 w 1329"/>
                <a:gd name="T5" fmla="*/ 798 h 798"/>
                <a:gd name="T6" fmla="*/ 1329 w 1329"/>
                <a:gd name="T7" fmla="*/ 798 h 798"/>
                <a:gd name="T8" fmla="*/ 930 w 1329"/>
                <a:gd name="T9" fmla="*/ 399 h 798"/>
                <a:gd name="T10" fmla="*/ 1329 w 1329"/>
                <a:gd name="T11" fmla="*/ 0 h 798"/>
                <a:gd name="T12" fmla="*/ 398 w 1329"/>
                <a:gd name="T13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798">
                  <a:moveTo>
                    <a:pt x="398" y="0"/>
                  </a:moveTo>
                  <a:lnTo>
                    <a:pt x="0" y="399"/>
                  </a:lnTo>
                  <a:lnTo>
                    <a:pt x="398" y="798"/>
                  </a:lnTo>
                  <a:lnTo>
                    <a:pt x="1329" y="798"/>
                  </a:lnTo>
                  <a:lnTo>
                    <a:pt x="930" y="399"/>
                  </a:lnTo>
                  <a:lnTo>
                    <a:pt x="1329" y="0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7B63EC5C-ADCD-5C45-9EDC-33DF9D560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488" y="1585913"/>
              <a:ext cx="334963" cy="317500"/>
            </a:xfrm>
            <a:custGeom>
              <a:avLst/>
              <a:gdLst>
                <a:gd name="T0" fmla="*/ 17 w 89"/>
                <a:gd name="T1" fmla="*/ 73 h 84"/>
                <a:gd name="T2" fmla="*/ 45 w 89"/>
                <a:gd name="T3" fmla="*/ 84 h 84"/>
                <a:gd name="T4" fmla="*/ 73 w 89"/>
                <a:gd name="T5" fmla="*/ 73 h 84"/>
                <a:gd name="T6" fmla="*/ 73 w 89"/>
                <a:gd name="T7" fmla="*/ 16 h 84"/>
                <a:gd name="T8" fmla="*/ 73 w 89"/>
                <a:gd name="T9" fmla="*/ 15 h 84"/>
                <a:gd name="T10" fmla="*/ 16 w 89"/>
                <a:gd name="T11" fmla="*/ 15 h 84"/>
                <a:gd name="T12" fmla="*/ 16 w 89"/>
                <a:gd name="T13" fmla="*/ 72 h 84"/>
                <a:gd name="T14" fmla="*/ 17 w 89"/>
                <a:gd name="T1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84">
                  <a:moveTo>
                    <a:pt x="17" y="73"/>
                  </a:moveTo>
                  <a:cubicBezTo>
                    <a:pt x="24" y="80"/>
                    <a:pt x="35" y="84"/>
                    <a:pt x="45" y="84"/>
                  </a:cubicBezTo>
                  <a:cubicBezTo>
                    <a:pt x="55" y="84"/>
                    <a:pt x="65" y="80"/>
                    <a:pt x="73" y="73"/>
                  </a:cubicBezTo>
                  <a:cubicBezTo>
                    <a:pt x="89" y="57"/>
                    <a:pt x="89" y="32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57" y="0"/>
                    <a:pt x="32" y="0"/>
                    <a:pt x="16" y="15"/>
                  </a:cubicBezTo>
                  <a:cubicBezTo>
                    <a:pt x="0" y="31"/>
                    <a:pt x="0" y="56"/>
                    <a:pt x="16" y="72"/>
                  </a:cubicBezTo>
                  <a:lnTo>
                    <a:pt x="17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D2E297D9-8B79-1A0E-5592-818A81ED5B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0"/>
              <a:ext cx="7729538" cy="7115176"/>
            </a:xfrm>
            <a:custGeom>
              <a:avLst/>
              <a:gdLst>
                <a:gd name="T0" fmla="*/ 2036 w 2051"/>
                <a:gd name="T1" fmla="*/ 733 h 1888"/>
                <a:gd name="T2" fmla="*/ 2008 w 2051"/>
                <a:gd name="T3" fmla="*/ 664 h 1888"/>
                <a:gd name="T4" fmla="*/ 1489 w 2051"/>
                <a:gd name="T5" fmla="*/ 255 h 1888"/>
                <a:gd name="T6" fmla="*/ 255 w 2051"/>
                <a:gd name="T7" fmla="*/ 255 h 1888"/>
                <a:gd name="T8" fmla="*/ 255 w 2051"/>
                <a:gd name="T9" fmla="*/ 1489 h 1888"/>
                <a:gd name="T10" fmla="*/ 295 w 2051"/>
                <a:gd name="T11" fmla="*/ 1828 h 1888"/>
                <a:gd name="T12" fmla="*/ 330 w 2051"/>
                <a:gd name="T13" fmla="*/ 1888 h 1888"/>
                <a:gd name="T14" fmla="*/ 571 w 2051"/>
                <a:gd name="T15" fmla="*/ 1868 h 1888"/>
                <a:gd name="T16" fmla="*/ 872 w 2051"/>
                <a:gd name="T17" fmla="*/ 1744 h 1888"/>
                <a:gd name="T18" fmla="*/ 1173 w 2051"/>
                <a:gd name="T19" fmla="*/ 1868 h 1888"/>
                <a:gd name="T20" fmla="*/ 1414 w 2051"/>
                <a:gd name="T21" fmla="*/ 1888 h 1888"/>
                <a:gd name="T22" fmla="*/ 1449 w 2051"/>
                <a:gd name="T23" fmla="*/ 1828 h 1888"/>
                <a:gd name="T24" fmla="*/ 1489 w 2051"/>
                <a:gd name="T25" fmla="*/ 1489 h 1888"/>
                <a:gd name="T26" fmla="*/ 2008 w 2051"/>
                <a:gd name="T27" fmla="*/ 1080 h 1888"/>
                <a:gd name="T28" fmla="*/ 2036 w 2051"/>
                <a:gd name="T29" fmla="*/ 1011 h 1888"/>
                <a:gd name="T30" fmla="*/ 1824 w 2051"/>
                <a:gd name="T31" fmla="*/ 832 h 1888"/>
                <a:gd name="T32" fmla="*/ 1632 w 2051"/>
                <a:gd name="T33" fmla="*/ 744 h 1888"/>
                <a:gd name="T34" fmla="*/ 1824 w 2051"/>
                <a:gd name="T35" fmla="*/ 832 h 1888"/>
                <a:gd name="T36" fmla="*/ 399 w 2051"/>
                <a:gd name="T37" fmla="*/ 1808 h 1888"/>
                <a:gd name="T38" fmla="*/ 578 w 2051"/>
                <a:gd name="T39" fmla="*/ 1693 h 1888"/>
                <a:gd name="T40" fmla="*/ 1345 w 2051"/>
                <a:gd name="T41" fmla="*/ 1808 h 1888"/>
                <a:gd name="T42" fmla="*/ 1166 w 2051"/>
                <a:gd name="T43" fmla="*/ 1693 h 1888"/>
                <a:gd name="T44" fmla="*/ 1345 w 2051"/>
                <a:gd name="T45" fmla="*/ 1808 h 1888"/>
                <a:gd name="T46" fmla="*/ 1257 w 2051"/>
                <a:gd name="T47" fmla="*/ 1565 h 1888"/>
                <a:gd name="T48" fmla="*/ 1253 w 2051"/>
                <a:gd name="T49" fmla="*/ 1567 h 1888"/>
                <a:gd name="T50" fmla="*/ 1093 w 2051"/>
                <a:gd name="T51" fmla="*/ 1633 h 1888"/>
                <a:gd name="T52" fmla="*/ 651 w 2051"/>
                <a:gd name="T53" fmla="*/ 1633 h 1888"/>
                <a:gd name="T54" fmla="*/ 491 w 2051"/>
                <a:gd name="T55" fmla="*/ 1567 h 1888"/>
                <a:gd name="T56" fmla="*/ 487 w 2051"/>
                <a:gd name="T57" fmla="*/ 1565 h 1888"/>
                <a:gd name="T58" fmla="*/ 80 w 2051"/>
                <a:gd name="T59" fmla="*/ 872 h 1888"/>
                <a:gd name="T60" fmla="*/ 872 w 2051"/>
                <a:gd name="T61" fmla="*/ 80 h 1888"/>
                <a:gd name="T62" fmla="*/ 1636 w 2051"/>
                <a:gd name="T63" fmla="*/ 664 h 1888"/>
                <a:gd name="T64" fmla="*/ 1587 w 2051"/>
                <a:gd name="T65" fmla="*/ 676 h 1888"/>
                <a:gd name="T66" fmla="*/ 1412 w 2051"/>
                <a:gd name="T67" fmla="*/ 574 h 1888"/>
                <a:gd name="T68" fmla="*/ 1341 w 2051"/>
                <a:gd name="T69" fmla="*/ 613 h 1888"/>
                <a:gd name="T70" fmla="*/ 1230 w 2051"/>
                <a:gd name="T71" fmla="*/ 832 h 1888"/>
                <a:gd name="T72" fmla="*/ 872 w 2051"/>
                <a:gd name="T73" fmla="*/ 512 h 1888"/>
                <a:gd name="T74" fmla="*/ 512 w 2051"/>
                <a:gd name="T75" fmla="*/ 872 h 1888"/>
                <a:gd name="T76" fmla="*/ 872 w 2051"/>
                <a:gd name="T77" fmla="*/ 1232 h 1888"/>
                <a:gd name="T78" fmla="*/ 1230 w 2051"/>
                <a:gd name="T79" fmla="*/ 912 h 1888"/>
                <a:gd name="T80" fmla="*/ 1251 w 2051"/>
                <a:gd name="T81" fmla="*/ 1251 h 1888"/>
                <a:gd name="T82" fmla="*/ 493 w 2051"/>
                <a:gd name="T83" fmla="*/ 1251 h 1888"/>
                <a:gd name="T84" fmla="*/ 493 w 2051"/>
                <a:gd name="T85" fmla="*/ 493 h 1888"/>
                <a:gd name="T86" fmla="*/ 1185 w 2051"/>
                <a:gd name="T87" fmla="*/ 387 h 1888"/>
                <a:gd name="T88" fmla="*/ 790 w 2051"/>
                <a:gd name="T89" fmla="*/ 261 h 1888"/>
                <a:gd name="T90" fmla="*/ 256 w 2051"/>
                <a:gd name="T91" fmla="*/ 872 h 1888"/>
                <a:gd name="T92" fmla="*/ 872 w 2051"/>
                <a:gd name="T93" fmla="*/ 1488 h 1888"/>
                <a:gd name="T94" fmla="*/ 1481 w 2051"/>
                <a:gd name="T95" fmla="*/ 962 h 1888"/>
                <a:gd name="T96" fmla="*/ 1616 w 2051"/>
                <a:gd name="T97" fmla="*/ 1080 h 1888"/>
                <a:gd name="T98" fmla="*/ 1432 w 2051"/>
                <a:gd name="T99" fmla="*/ 1432 h 1888"/>
                <a:gd name="T100" fmla="*/ 948 w 2051"/>
                <a:gd name="T101" fmla="*/ 782 h 1888"/>
                <a:gd name="T102" fmla="*/ 832 w 2051"/>
                <a:gd name="T103" fmla="*/ 872 h 1888"/>
                <a:gd name="T104" fmla="*/ 948 w 2051"/>
                <a:gd name="T105" fmla="*/ 962 h 1888"/>
                <a:gd name="T106" fmla="*/ 1003 w 2051"/>
                <a:gd name="T107" fmla="*/ 947 h 1888"/>
                <a:gd name="T108" fmla="*/ 1149 w 2051"/>
                <a:gd name="T109" fmla="*/ 912 h 1888"/>
                <a:gd name="T110" fmla="*/ 1070 w 2051"/>
                <a:gd name="T111" fmla="*/ 1070 h 1888"/>
                <a:gd name="T112" fmla="*/ 674 w 2051"/>
                <a:gd name="T113" fmla="*/ 1070 h 1888"/>
                <a:gd name="T114" fmla="*/ 674 w 2051"/>
                <a:gd name="T115" fmla="*/ 674 h 1888"/>
                <a:gd name="T116" fmla="*/ 1070 w 2051"/>
                <a:gd name="T117" fmla="*/ 674 h 1888"/>
                <a:gd name="T118" fmla="*/ 1005 w 2051"/>
                <a:gd name="T119" fmla="*/ 832 h 1888"/>
                <a:gd name="T120" fmla="*/ 1632 w 2051"/>
                <a:gd name="T121" fmla="*/ 1000 h 1888"/>
                <a:gd name="T122" fmla="*/ 1824 w 2051"/>
                <a:gd name="T123" fmla="*/ 912 h 1888"/>
                <a:gd name="T124" fmla="*/ 1632 w 2051"/>
                <a:gd name="T125" fmla="*/ 1000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51" h="1888">
                  <a:moveTo>
                    <a:pt x="1897" y="872"/>
                  </a:moveTo>
                  <a:cubicBezTo>
                    <a:pt x="2036" y="733"/>
                    <a:pt x="2036" y="733"/>
                    <a:pt x="2036" y="733"/>
                  </a:cubicBezTo>
                  <a:cubicBezTo>
                    <a:pt x="2048" y="721"/>
                    <a:pt x="2051" y="704"/>
                    <a:pt x="2045" y="689"/>
                  </a:cubicBezTo>
                  <a:cubicBezTo>
                    <a:pt x="2039" y="674"/>
                    <a:pt x="2024" y="664"/>
                    <a:pt x="2008" y="664"/>
                  </a:cubicBezTo>
                  <a:cubicBezTo>
                    <a:pt x="1719" y="664"/>
                    <a:pt x="1719" y="664"/>
                    <a:pt x="1719" y="664"/>
                  </a:cubicBezTo>
                  <a:cubicBezTo>
                    <a:pt x="1681" y="510"/>
                    <a:pt x="1602" y="369"/>
                    <a:pt x="1489" y="255"/>
                  </a:cubicBezTo>
                  <a:cubicBezTo>
                    <a:pt x="1324" y="91"/>
                    <a:pt x="1105" y="0"/>
                    <a:pt x="872" y="0"/>
                  </a:cubicBezTo>
                  <a:cubicBezTo>
                    <a:pt x="639" y="0"/>
                    <a:pt x="420" y="91"/>
                    <a:pt x="255" y="255"/>
                  </a:cubicBezTo>
                  <a:cubicBezTo>
                    <a:pt x="91" y="420"/>
                    <a:pt x="0" y="639"/>
                    <a:pt x="0" y="872"/>
                  </a:cubicBezTo>
                  <a:cubicBezTo>
                    <a:pt x="0" y="1105"/>
                    <a:pt x="91" y="1324"/>
                    <a:pt x="255" y="1489"/>
                  </a:cubicBezTo>
                  <a:cubicBezTo>
                    <a:pt x="304" y="1538"/>
                    <a:pt x="358" y="1580"/>
                    <a:pt x="416" y="1615"/>
                  </a:cubicBezTo>
                  <a:cubicBezTo>
                    <a:pt x="295" y="1828"/>
                    <a:pt x="295" y="1828"/>
                    <a:pt x="295" y="1828"/>
                  </a:cubicBezTo>
                  <a:cubicBezTo>
                    <a:pt x="288" y="1841"/>
                    <a:pt x="288" y="1856"/>
                    <a:pt x="295" y="1868"/>
                  </a:cubicBezTo>
                  <a:cubicBezTo>
                    <a:pt x="303" y="1880"/>
                    <a:pt x="316" y="1888"/>
                    <a:pt x="330" y="1888"/>
                  </a:cubicBezTo>
                  <a:cubicBezTo>
                    <a:pt x="536" y="1888"/>
                    <a:pt x="536" y="1888"/>
                    <a:pt x="536" y="1888"/>
                  </a:cubicBezTo>
                  <a:cubicBezTo>
                    <a:pt x="550" y="1888"/>
                    <a:pt x="564" y="1880"/>
                    <a:pt x="571" y="1868"/>
                  </a:cubicBezTo>
                  <a:cubicBezTo>
                    <a:pt x="656" y="1717"/>
                    <a:pt x="656" y="1717"/>
                    <a:pt x="656" y="1717"/>
                  </a:cubicBezTo>
                  <a:cubicBezTo>
                    <a:pt x="726" y="1735"/>
                    <a:pt x="798" y="1744"/>
                    <a:pt x="872" y="1744"/>
                  </a:cubicBezTo>
                  <a:cubicBezTo>
                    <a:pt x="946" y="1744"/>
                    <a:pt x="1018" y="1735"/>
                    <a:pt x="1088" y="1717"/>
                  </a:cubicBezTo>
                  <a:cubicBezTo>
                    <a:pt x="1173" y="1868"/>
                    <a:pt x="1173" y="1868"/>
                    <a:pt x="1173" y="1868"/>
                  </a:cubicBezTo>
                  <a:cubicBezTo>
                    <a:pt x="1180" y="1880"/>
                    <a:pt x="1194" y="1888"/>
                    <a:pt x="1208" y="1888"/>
                  </a:cubicBezTo>
                  <a:cubicBezTo>
                    <a:pt x="1414" y="1888"/>
                    <a:pt x="1414" y="1888"/>
                    <a:pt x="1414" y="1888"/>
                  </a:cubicBezTo>
                  <a:cubicBezTo>
                    <a:pt x="1428" y="1888"/>
                    <a:pt x="1441" y="1880"/>
                    <a:pt x="1449" y="1868"/>
                  </a:cubicBezTo>
                  <a:cubicBezTo>
                    <a:pt x="1456" y="1856"/>
                    <a:pt x="1456" y="1841"/>
                    <a:pt x="1449" y="1828"/>
                  </a:cubicBezTo>
                  <a:cubicBezTo>
                    <a:pt x="1328" y="1615"/>
                    <a:pt x="1328" y="1615"/>
                    <a:pt x="1328" y="1615"/>
                  </a:cubicBezTo>
                  <a:cubicBezTo>
                    <a:pt x="1386" y="1580"/>
                    <a:pt x="1440" y="1538"/>
                    <a:pt x="1489" y="1489"/>
                  </a:cubicBezTo>
                  <a:cubicBezTo>
                    <a:pt x="1602" y="1375"/>
                    <a:pt x="1681" y="1234"/>
                    <a:pt x="1719" y="1080"/>
                  </a:cubicBezTo>
                  <a:cubicBezTo>
                    <a:pt x="2008" y="1080"/>
                    <a:pt x="2008" y="1080"/>
                    <a:pt x="2008" y="1080"/>
                  </a:cubicBezTo>
                  <a:cubicBezTo>
                    <a:pt x="2024" y="1080"/>
                    <a:pt x="2039" y="1070"/>
                    <a:pt x="2045" y="1055"/>
                  </a:cubicBezTo>
                  <a:cubicBezTo>
                    <a:pt x="2051" y="1040"/>
                    <a:pt x="2048" y="1023"/>
                    <a:pt x="2036" y="1011"/>
                  </a:cubicBezTo>
                  <a:lnTo>
                    <a:pt x="1897" y="872"/>
                  </a:lnTo>
                  <a:close/>
                  <a:moveTo>
                    <a:pt x="1824" y="832"/>
                  </a:moveTo>
                  <a:cubicBezTo>
                    <a:pt x="1545" y="832"/>
                    <a:pt x="1545" y="832"/>
                    <a:pt x="1545" y="832"/>
                  </a:cubicBezTo>
                  <a:cubicBezTo>
                    <a:pt x="1632" y="744"/>
                    <a:pt x="1632" y="744"/>
                    <a:pt x="1632" y="744"/>
                  </a:cubicBezTo>
                  <a:cubicBezTo>
                    <a:pt x="1911" y="744"/>
                    <a:pt x="1911" y="744"/>
                    <a:pt x="1911" y="744"/>
                  </a:cubicBezTo>
                  <a:lnTo>
                    <a:pt x="1824" y="832"/>
                  </a:lnTo>
                  <a:close/>
                  <a:moveTo>
                    <a:pt x="513" y="1808"/>
                  </a:moveTo>
                  <a:cubicBezTo>
                    <a:pt x="399" y="1808"/>
                    <a:pt x="399" y="1808"/>
                    <a:pt x="399" y="1808"/>
                  </a:cubicBezTo>
                  <a:cubicBezTo>
                    <a:pt x="486" y="1654"/>
                    <a:pt x="486" y="1654"/>
                    <a:pt x="486" y="1654"/>
                  </a:cubicBezTo>
                  <a:cubicBezTo>
                    <a:pt x="516" y="1669"/>
                    <a:pt x="546" y="1682"/>
                    <a:pt x="578" y="1693"/>
                  </a:cubicBezTo>
                  <a:lnTo>
                    <a:pt x="513" y="1808"/>
                  </a:lnTo>
                  <a:close/>
                  <a:moveTo>
                    <a:pt x="1345" y="1808"/>
                  </a:moveTo>
                  <a:cubicBezTo>
                    <a:pt x="1231" y="1808"/>
                    <a:pt x="1231" y="1808"/>
                    <a:pt x="1231" y="1808"/>
                  </a:cubicBezTo>
                  <a:cubicBezTo>
                    <a:pt x="1166" y="1693"/>
                    <a:pt x="1166" y="1693"/>
                    <a:pt x="1166" y="1693"/>
                  </a:cubicBezTo>
                  <a:cubicBezTo>
                    <a:pt x="1198" y="1682"/>
                    <a:pt x="1228" y="1669"/>
                    <a:pt x="1258" y="1654"/>
                  </a:cubicBezTo>
                  <a:lnTo>
                    <a:pt x="1345" y="1808"/>
                  </a:lnTo>
                  <a:close/>
                  <a:moveTo>
                    <a:pt x="1432" y="1432"/>
                  </a:moveTo>
                  <a:cubicBezTo>
                    <a:pt x="1379" y="1485"/>
                    <a:pt x="1320" y="1529"/>
                    <a:pt x="1257" y="1565"/>
                  </a:cubicBezTo>
                  <a:cubicBezTo>
                    <a:pt x="1256" y="1565"/>
                    <a:pt x="1255" y="1565"/>
                    <a:pt x="1254" y="1566"/>
                  </a:cubicBezTo>
                  <a:cubicBezTo>
                    <a:pt x="1254" y="1566"/>
                    <a:pt x="1253" y="1566"/>
                    <a:pt x="1253" y="1567"/>
                  </a:cubicBezTo>
                  <a:cubicBezTo>
                    <a:pt x="1204" y="1594"/>
                    <a:pt x="1153" y="1615"/>
                    <a:pt x="1100" y="1631"/>
                  </a:cubicBezTo>
                  <a:cubicBezTo>
                    <a:pt x="1097" y="1631"/>
                    <a:pt x="1095" y="1632"/>
                    <a:pt x="1093" y="1633"/>
                  </a:cubicBezTo>
                  <a:cubicBezTo>
                    <a:pt x="1022" y="1653"/>
                    <a:pt x="948" y="1664"/>
                    <a:pt x="872" y="1664"/>
                  </a:cubicBezTo>
                  <a:cubicBezTo>
                    <a:pt x="796" y="1664"/>
                    <a:pt x="722" y="1653"/>
                    <a:pt x="651" y="1633"/>
                  </a:cubicBezTo>
                  <a:cubicBezTo>
                    <a:pt x="649" y="1632"/>
                    <a:pt x="647" y="1631"/>
                    <a:pt x="644" y="1631"/>
                  </a:cubicBezTo>
                  <a:cubicBezTo>
                    <a:pt x="591" y="1615"/>
                    <a:pt x="540" y="1594"/>
                    <a:pt x="491" y="1567"/>
                  </a:cubicBezTo>
                  <a:cubicBezTo>
                    <a:pt x="491" y="1566"/>
                    <a:pt x="490" y="1566"/>
                    <a:pt x="490" y="1566"/>
                  </a:cubicBezTo>
                  <a:cubicBezTo>
                    <a:pt x="489" y="1565"/>
                    <a:pt x="488" y="1565"/>
                    <a:pt x="487" y="1565"/>
                  </a:cubicBezTo>
                  <a:cubicBezTo>
                    <a:pt x="424" y="1529"/>
                    <a:pt x="365" y="1485"/>
                    <a:pt x="312" y="1432"/>
                  </a:cubicBezTo>
                  <a:cubicBezTo>
                    <a:pt x="162" y="1282"/>
                    <a:pt x="80" y="1084"/>
                    <a:pt x="80" y="872"/>
                  </a:cubicBezTo>
                  <a:cubicBezTo>
                    <a:pt x="80" y="660"/>
                    <a:pt x="162" y="462"/>
                    <a:pt x="312" y="312"/>
                  </a:cubicBezTo>
                  <a:cubicBezTo>
                    <a:pt x="462" y="162"/>
                    <a:pt x="660" y="80"/>
                    <a:pt x="872" y="80"/>
                  </a:cubicBezTo>
                  <a:cubicBezTo>
                    <a:pt x="1084" y="80"/>
                    <a:pt x="1282" y="162"/>
                    <a:pt x="1432" y="312"/>
                  </a:cubicBezTo>
                  <a:cubicBezTo>
                    <a:pt x="1530" y="410"/>
                    <a:pt x="1600" y="531"/>
                    <a:pt x="1636" y="664"/>
                  </a:cubicBezTo>
                  <a:cubicBezTo>
                    <a:pt x="1616" y="664"/>
                    <a:pt x="1616" y="664"/>
                    <a:pt x="1616" y="664"/>
                  </a:cubicBezTo>
                  <a:cubicBezTo>
                    <a:pt x="1605" y="664"/>
                    <a:pt x="1595" y="669"/>
                    <a:pt x="1587" y="676"/>
                  </a:cubicBezTo>
                  <a:cubicBezTo>
                    <a:pt x="1481" y="782"/>
                    <a:pt x="1481" y="782"/>
                    <a:pt x="1481" y="782"/>
                  </a:cubicBezTo>
                  <a:cubicBezTo>
                    <a:pt x="1471" y="709"/>
                    <a:pt x="1447" y="639"/>
                    <a:pt x="1412" y="574"/>
                  </a:cubicBezTo>
                  <a:cubicBezTo>
                    <a:pt x="1401" y="555"/>
                    <a:pt x="1377" y="548"/>
                    <a:pt x="1357" y="559"/>
                  </a:cubicBezTo>
                  <a:cubicBezTo>
                    <a:pt x="1338" y="569"/>
                    <a:pt x="1331" y="594"/>
                    <a:pt x="1341" y="613"/>
                  </a:cubicBezTo>
                  <a:cubicBezTo>
                    <a:pt x="1379" y="682"/>
                    <a:pt x="1401" y="757"/>
                    <a:pt x="1406" y="832"/>
                  </a:cubicBezTo>
                  <a:cubicBezTo>
                    <a:pt x="1230" y="832"/>
                    <a:pt x="1230" y="832"/>
                    <a:pt x="1230" y="832"/>
                  </a:cubicBezTo>
                  <a:cubicBezTo>
                    <a:pt x="1221" y="751"/>
                    <a:pt x="1185" y="676"/>
                    <a:pt x="1127" y="617"/>
                  </a:cubicBezTo>
                  <a:cubicBezTo>
                    <a:pt x="1059" y="549"/>
                    <a:pt x="968" y="512"/>
                    <a:pt x="872" y="512"/>
                  </a:cubicBezTo>
                  <a:cubicBezTo>
                    <a:pt x="776" y="512"/>
                    <a:pt x="685" y="549"/>
                    <a:pt x="617" y="617"/>
                  </a:cubicBezTo>
                  <a:cubicBezTo>
                    <a:pt x="549" y="685"/>
                    <a:pt x="512" y="776"/>
                    <a:pt x="512" y="872"/>
                  </a:cubicBezTo>
                  <a:cubicBezTo>
                    <a:pt x="512" y="968"/>
                    <a:pt x="549" y="1059"/>
                    <a:pt x="617" y="1127"/>
                  </a:cubicBezTo>
                  <a:cubicBezTo>
                    <a:pt x="685" y="1195"/>
                    <a:pt x="776" y="1232"/>
                    <a:pt x="872" y="1232"/>
                  </a:cubicBezTo>
                  <a:cubicBezTo>
                    <a:pt x="968" y="1232"/>
                    <a:pt x="1059" y="1195"/>
                    <a:pt x="1127" y="1127"/>
                  </a:cubicBezTo>
                  <a:cubicBezTo>
                    <a:pt x="1185" y="1068"/>
                    <a:pt x="1221" y="993"/>
                    <a:pt x="1230" y="912"/>
                  </a:cubicBezTo>
                  <a:cubicBezTo>
                    <a:pt x="1406" y="912"/>
                    <a:pt x="1406" y="912"/>
                    <a:pt x="1406" y="912"/>
                  </a:cubicBezTo>
                  <a:cubicBezTo>
                    <a:pt x="1396" y="1037"/>
                    <a:pt x="1344" y="1158"/>
                    <a:pt x="1251" y="1251"/>
                  </a:cubicBezTo>
                  <a:cubicBezTo>
                    <a:pt x="1150" y="1352"/>
                    <a:pt x="1015" y="1408"/>
                    <a:pt x="872" y="1408"/>
                  </a:cubicBezTo>
                  <a:cubicBezTo>
                    <a:pt x="729" y="1408"/>
                    <a:pt x="594" y="1352"/>
                    <a:pt x="493" y="1251"/>
                  </a:cubicBezTo>
                  <a:cubicBezTo>
                    <a:pt x="392" y="1150"/>
                    <a:pt x="336" y="1015"/>
                    <a:pt x="336" y="872"/>
                  </a:cubicBezTo>
                  <a:cubicBezTo>
                    <a:pt x="336" y="729"/>
                    <a:pt x="392" y="594"/>
                    <a:pt x="493" y="493"/>
                  </a:cubicBezTo>
                  <a:cubicBezTo>
                    <a:pt x="661" y="325"/>
                    <a:pt x="923" y="288"/>
                    <a:pt x="1131" y="403"/>
                  </a:cubicBezTo>
                  <a:cubicBezTo>
                    <a:pt x="1150" y="413"/>
                    <a:pt x="1175" y="406"/>
                    <a:pt x="1185" y="387"/>
                  </a:cubicBezTo>
                  <a:cubicBezTo>
                    <a:pt x="1196" y="367"/>
                    <a:pt x="1189" y="343"/>
                    <a:pt x="1170" y="332"/>
                  </a:cubicBezTo>
                  <a:cubicBezTo>
                    <a:pt x="1055" y="269"/>
                    <a:pt x="920" y="244"/>
                    <a:pt x="790" y="261"/>
                  </a:cubicBezTo>
                  <a:cubicBezTo>
                    <a:pt x="655" y="280"/>
                    <a:pt x="533" y="340"/>
                    <a:pt x="436" y="436"/>
                  </a:cubicBezTo>
                  <a:cubicBezTo>
                    <a:pt x="320" y="553"/>
                    <a:pt x="256" y="707"/>
                    <a:pt x="256" y="872"/>
                  </a:cubicBezTo>
                  <a:cubicBezTo>
                    <a:pt x="256" y="1037"/>
                    <a:pt x="320" y="1191"/>
                    <a:pt x="436" y="1308"/>
                  </a:cubicBezTo>
                  <a:cubicBezTo>
                    <a:pt x="553" y="1424"/>
                    <a:pt x="707" y="1488"/>
                    <a:pt x="872" y="1488"/>
                  </a:cubicBezTo>
                  <a:cubicBezTo>
                    <a:pt x="1037" y="1488"/>
                    <a:pt x="1191" y="1424"/>
                    <a:pt x="1308" y="1308"/>
                  </a:cubicBezTo>
                  <a:cubicBezTo>
                    <a:pt x="1402" y="1213"/>
                    <a:pt x="1462" y="1094"/>
                    <a:pt x="1481" y="962"/>
                  </a:cubicBezTo>
                  <a:cubicBezTo>
                    <a:pt x="1587" y="1068"/>
                    <a:pt x="1587" y="1068"/>
                    <a:pt x="1587" y="1068"/>
                  </a:cubicBezTo>
                  <a:cubicBezTo>
                    <a:pt x="1595" y="1075"/>
                    <a:pt x="1605" y="1080"/>
                    <a:pt x="1616" y="1080"/>
                  </a:cubicBezTo>
                  <a:cubicBezTo>
                    <a:pt x="1636" y="1080"/>
                    <a:pt x="1636" y="1080"/>
                    <a:pt x="1636" y="1080"/>
                  </a:cubicBezTo>
                  <a:cubicBezTo>
                    <a:pt x="1600" y="1213"/>
                    <a:pt x="1530" y="1334"/>
                    <a:pt x="1432" y="1432"/>
                  </a:cubicBezTo>
                  <a:close/>
                  <a:moveTo>
                    <a:pt x="1003" y="797"/>
                  </a:moveTo>
                  <a:cubicBezTo>
                    <a:pt x="992" y="777"/>
                    <a:pt x="967" y="771"/>
                    <a:pt x="948" y="782"/>
                  </a:cubicBezTo>
                  <a:cubicBezTo>
                    <a:pt x="852" y="837"/>
                    <a:pt x="852" y="837"/>
                    <a:pt x="852" y="837"/>
                  </a:cubicBezTo>
                  <a:cubicBezTo>
                    <a:pt x="840" y="845"/>
                    <a:pt x="832" y="858"/>
                    <a:pt x="832" y="872"/>
                  </a:cubicBezTo>
                  <a:cubicBezTo>
                    <a:pt x="832" y="886"/>
                    <a:pt x="840" y="899"/>
                    <a:pt x="852" y="907"/>
                  </a:cubicBezTo>
                  <a:cubicBezTo>
                    <a:pt x="948" y="962"/>
                    <a:pt x="948" y="962"/>
                    <a:pt x="948" y="962"/>
                  </a:cubicBezTo>
                  <a:cubicBezTo>
                    <a:pt x="954" y="966"/>
                    <a:pt x="961" y="967"/>
                    <a:pt x="968" y="967"/>
                  </a:cubicBezTo>
                  <a:cubicBezTo>
                    <a:pt x="982" y="967"/>
                    <a:pt x="995" y="960"/>
                    <a:pt x="1003" y="947"/>
                  </a:cubicBezTo>
                  <a:cubicBezTo>
                    <a:pt x="1009" y="936"/>
                    <a:pt x="1010" y="923"/>
                    <a:pt x="1005" y="912"/>
                  </a:cubicBezTo>
                  <a:cubicBezTo>
                    <a:pt x="1149" y="912"/>
                    <a:pt x="1149" y="912"/>
                    <a:pt x="1149" y="912"/>
                  </a:cubicBezTo>
                  <a:cubicBezTo>
                    <a:pt x="1141" y="972"/>
                    <a:pt x="1113" y="1027"/>
                    <a:pt x="1070" y="1070"/>
                  </a:cubicBezTo>
                  <a:cubicBezTo>
                    <a:pt x="1070" y="1070"/>
                    <a:pt x="1070" y="1070"/>
                    <a:pt x="1070" y="1070"/>
                  </a:cubicBezTo>
                  <a:cubicBezTo>
                    <a:pt x="1017" y="1123"/>
                    <a:pt x="947" y="1152"/>
                    <a:pt x="872" y="1152"/>
                  </a:cubicBezTo>
                  <a:cubicBezTo>
                    <a:pt x="797" y="1152"/>
                    <a:pt x="727" y="1123"/>
                    <a:pt x="674" y="1070"/>
                  </a:cubicBezTo>
                  <a:cubicBezTo>
                    <a:pt x="621" y="1017"/>
                    <a:pt x="592" y="947"/>
                    <a:pt x="592" y="872"/>
                  </a:cubicBezTo>
                  <a:cubicBezTo>
                    <a:pt x="592" y="797"/>
                    <a:pt x="621" y="727"/>
                    <a:pt x="674" y="674"/>
                  </a:cubicBezTo>
                  <a:cubicBezTo>
                    <a:pt x="727" y="621"/>
                    <a:pt x="797" y="592"/>
                    <a:pt x="872" y="592"/>
                  </a:cubicBezTo>
                  <a:cubicBezTo>
                    <a:pt x="947" y="592"/>
                    <a:pt x="1017" y="621"/>
                    <a:pt x="1070" y="674"/>
                  </a:cubicBezTo>
                  <a:cubicBezTo>
                    <a:pt x="1113" y="717"/>
                    <a:pt x="1141" y="772"/>
                    <a:pt x="1149" y="832"/>
                  </a:cubicBezTo>
                  <a:cubicBezTo>
                    <a:pt x="1005" y="832"/>
                    <a:pt x="1005" y="832"/>
                    <a:pt x="1005" y="832"/>
                  </a:cubicBezTo>
                  <a:cubicBezTo>
                    <a:pt x="1010" y="821"/>
                    <a:pt x="1009" y="808"/>
                    <a:pt x="1003" y="797"/>
                  </a:cubicBezTo>
                  <a:close/>
                  <a:moveTo>
                    <a:pt x="1632" y="1000"/>
                  </a:moveTo>
                  <a:cubicBezTo>
                    <a:pt x="1545" y="912"/>
                    <a:pt x="1545" y="912"/>
                    <a:pt x="1545" y="912"/>
                  </a:cubicBezTo>
                  <a:cubicBezTo>
                    <a:pt x="1824" y="912"/>
                    <a:pt x="1824" y="912"/>
                    <a:pt x="1824" y="912"/>
                  </a:cubicBezTo>
                  <a:cubicBezTo>
                    <a:pt x="1911" y="1000"/>
                    <a:pt x="1911" y="1000"/>
                    <a:pt x="1911" y="1000"/>
                  </a:cubicBezTo>
                  <a:lnTo>
                    <a:pt x="1632" y="10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C0CA55F6-F1AA-0045-9D38-FDF257E2BD24}"/>
              </a:ext>
            </a:extLst>
          </p:cNvPr>
          <p:cNvSpPr txBox="1"/>
          <p:nvPr/>
        </p:nvSpPr>
        <p:spPr>
          <a:xfrm>
            <a:off x="5928475" y="3314795"/>
            <a:ext cx="124386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Perfiles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ocupacionales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088AF72A-1B79-348C-9F41-C9738166C46E}"/>
              </a:ext>
            </a:extLst>
          </p:cNvPr>
          <p:cNvSpPr txBox="1"/>
          <p:nvPr/>
        </p:nvSpPr>
        <p:spPr>
          <a:xfrm>
            <a:off x="5973663" y="4344761"/>
            <a:ext cx="20736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01</a:t>
            </a:r>
          </a:p>
        </p:txBody>
      </p:sp>
      <p:sp>
        <p:nvSpPr>
          <p:cNvPr id="50" name="TextBox 73">
            <a:extLst>
              <a:ext uri="{FF2B5EF4-FFF2-40B4-BE49-F238E27FC236}">
                <a16:creationId xmlns:a16="http://schemas.microsoft.com/office/drawing/2014/main" id="{CB3948D3-D047-086F-F1B5-93735DEE8CFA}"/>
              </a:ext>
            </a:extLst>
          </p:cNvPr>
          <p:cNvSpPr txBox="1"/>
          <p:nvPr/>
        </p:nvSpPr>
        <p:spPr>
          <a:xfrm>
            <a:off x="6388337" y="2902643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02</a:t>
            </a:r>
          </a:p>
        </p:txBody>
      </p:sp>
      <p:sp>
        <p:nvSpPr>
          <p:cNvPr id="51" name="TextBox 78">
            <a:extLst>
              <a:ext uri="{FF2B5EF4-FFF2-40B4-BE49-F238E27FC236}">
                <a16:creationId xmlns:a16="http://schemas.microsoft.com/office/drawing/2014/main" id="{9BB9C2BF-DC23-1FEF-E695-EC8FED24310C}"/>
              </a:ext>
            </a:extLst>
          </p:cNvPr>
          <p:cNvSpPr txBox="1"/>
          <p:nvPr/>
        </p:nvSpPr>
        <p:spPr>
          <a:xfrm>
            <a:off x="10874077" y="4362087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06</a:t>
            </a:r>
          </a:p>
        </p:txBody>
      </p:sp>
      <p:sp>
        <p:nvSpPr>
          <p:cNvPr id="52" name="TextBox 86">
            <a:extLst>
              <a:ext uri="{FF2B5EF4-FFF2-40B4-BE49-F238E27FC236}">
                <a16:creationId xmlns:a16="http://schemas.microsoft.com/office/drawing/2014/main" id="{F2B2CDFB-9E3F-073E-3450-EA1DC114E513}"/>
              </a:ext>
            </a:extLst>
          </p:cNvPr>
          <p:cNvSpPr txBox="1"/>
          <p:nvPr/>
        </p:nvSpPr>
        <p:spPr>
          <a:xfrm>
            <a:off x="10412069" y="2902643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05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3" name="TextBox 89">
            <a:extLst>
              <a:ext uri="{FF2B5EF4-FFF2-40B4-BE49-F238E27FC236}">
                <a16:creationId xmlns:a16="http://schemas.microsoft.com/office/drawing/2014/main" id="{DCC594D6-409B-1C89-19DE-BE15B700B8B4}"/>
              </a:ext>
            </a:extLst>
          </p:cNvPr>
          <p:cNvSpPr txBox="1"/>
          <p:nvPr/>
        </p:nvSpPr>
        <p:spPr>
          <a:xfrm>
            <a:off x="8122224" y="1597046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03</a:t>
            </a:r>
          </a:p>
        </p:txBody>
      </p:sp>
      <p:sp>
        <p:nvSpPr>
          <p:cNvPr id="54" name="TextBox 90">
            <a:extLst>
              <a:ext uri="{FF2B5EF4-FFF2-40B4-BE49-F238E27FC236}">
                <a16:creationId xmlns:a16="http://schemas.microsoft.com/office/drawing/2014/main" id="{F057A872-8F3F-0500-9662-8F103DB031F3}"/>
              </a:ext>
            </a:extLst>
          </p:cNvPr>
          <p:cNvSpPr txBox="1"/>
          <p:nvPr/>
        </p:nvSpPr>
        <p:spPr>
          <a:xfrm>
            <a:off x="8724848" y="1597046"/>
            <a:ext cx="21794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04</a:t>
            </a:r>
          </a:p>
        </p:txBody>
      </p:sp>
      <p:sp>
        <p:nvSpPr>
          <p:cNvPr id="55" name="Rectangle 38">
            <a:extLst>
              <a:ext uri="{FF2B5EF4-FFF2-40B4-BE49-F238E27FC236}">
                <a16:creationId xmlns:a16="http://schemas.microsoft.com/office/drawing/2014/main" id="{54284C8D-6B5D-50E8-394D-94B3BF7C0655}"/>
              </a:ext>
            </a:extLst>
          </p:cNvPr>
          <p:cNvSpPr/>
          <p:nvPr/>
        </p:nvSpPr>
        <p:spPr>
          <a:xfrm>
            <a:off x="7639303" y="4959289"/>
            <a:ext cx="1840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PERTINENCIA </a:t>
            </a:r>
            <a:r>
              <a:rPr lang="en-IN" sz="1400" b="1" dirty="0" err="1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desde</a:t>
            </a:r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el SNC</a:t>
            </a:r>
          </a:p>
        </p:txBody>
      </p:sp>
      <p:sp>
        <p:nvSpPr>
          <p:cNvPr id="56" name="TextBox 48">
            <a:extLst>
              <a:ext uri="{FF2B5EF4-FFF2-40B4-BE49-F238E27FC236}">
                <a16:creationId xmlns:a16="http://schemas.microsoft.com/office/drawing/2014/main" id="{43A651E3-9C8D-B5ED-6659-1D352EC11EAE}"/>
              </a:ext>
            </a:extLst>
          </p:cNvPr>
          <p:cNvSpPr txBox="1"/>
          <p:nvPr/>
        </p:nvSpPr>
        <p:spPr>
          <a:xfrm>
            <a:off x="6032954" y="4627670"/>
            <a:ext cx="10573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Estudio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brechas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7" name="TextBox 48">
            <a:extLst>
              <a:ext uri="{FF2B5EF4-FFF2-40B4-BE49-F238E27FC236}">
                <a16:creationId xmlns:a16="http://schemas.microsoft.com/office/drawing/2014/main" id="{00FED164-2CEE-DDC5-B451-7727351A0001}"/>
              </a:ext>
            </a:extLst>
          </p:cNvPr>
          <p:cNvSpPr txBox="1"/>
          <p:nvPr/>
        </p:nvSpPr>
        <p:spPr>
          <a:xfrm>
            <a:off x="6919108" y="1837714"/>
            <a:ext cx="154037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Normalización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Competencias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8" name="TextBox 48">
            <a:extLst>
              <a:ext uri="{FF2B5EF4-FFF2-40B4-BE49-F238E27FC236}">
                <a16:creationId xmlns:a16="http://schemas.microsoft.com/office/drawing/2014/main" id="{73F523B1-E690-E9A1-0D77-C86BB6B332C8}"/>
              </a:ext>
            </a:extLst>
          </p:cNvPr>
          <p:cNvSpPr txBox="1"/>
          <p:nvPr/>
        </p:nvSpPr>
        <p:spPr>
          <a:xfrm>
            <a:off x="8720277" y="1970199"/>
            <a:ext cx="137532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Cualificaciones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9" name="TextBox 48">
            <a:extLst>
              <a:ext uri="{FF2B5EF4-FFF2-40B4-BE49-F238E27FC236}">
                <a16:creationId xmlns:a16="http://schemas.microsoft.com/office/drawing/2014/main" id="{40FF2CDA-5F25-E363-B86F-C958A0FB80F2}"/>
              </a:ext>
            </a:extLst>
          </p:cNvPr>
          <p:cNvSpPr txBox="1"/>
          <p:nvPr/>
        </p:nvSpPr>
        <p:spPr>
          <a:xfrm>
            <a:off x="10106061" y="4645788"/>
            <a:ext cx="10573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certificación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0" name="TextBox 48">
            <a:extLst>
              <a:ext uri="{FF2B5EF4-FFF2-40B4-BE49-F238E27FC236}">
                <a16:creationId xmlns:a16="http://schemas.microsoft.com/office/drawing/2014/main" id="{16209343-02F4-EB18-EEB1-B99D172EC1DA}"/>
              </a:ext>
            </a:extLst>
          </p:cNvPr>
          <p:cNvSpPr txBox="1"/>
          <p:nvPr/>
        </p:nvSpPr>
        <p:spPr>
          <a:xfrm>
            <a:off x="9765217" y="3374945"/>
            <a:ext cx="137532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Resultados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aprendizaje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1" name="Rectangle 38">
            <a:extLst>
              <a:ext uri="{FF2B5EF4-FFF2-40B4-BE49-F238E27FC236}">
                <a16:creationId xmlns:a16="http://schemas.microsoft.com/office/drawing/2014/main" id="{8C7ABBCF-7590-57D1-CB85-E79EAB29DB2F}"/>
              </a:ext>
            </a:extLst>
          </p:cNvPr>
          <p:cNvSpPr/>
          <p:nvPr/>
        </p:nvSpPr>
        <p:spPr>
          <a:xfrm>
            <a:off x="7519613" y="5796873"/>
            <a:ext cx="21239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Aseguramiento de Calidad</a:t>
            </a:r>
          </a:p>
        </p:txBody>
      </p:sp>
      <p:sp>
        <p:nvSpPr>
          <p:cNvPr id="62" name="Forma libre 61">
            <a:extLst>
              <a:ext uri="{FF2B5EF4-FFF2-40B4-BE49-F238E27FC236}">
                <a16:creationId xmlns:a16="http://schemas.microsoft.com/office/drawing/2014/main" id="{E68B1C0C-1889-4669-5773-E74D263A0730}"/>
              </a:ext>
            </a:extLst>
          </p:cNvPr>
          <p:cNvSpPr/>
          <p:nvPr/>
        </p:nvSpPr>
        <p:spPr>
          <a:xfrm>
            <a:off x="7496739" y="5426195"/>
            <a:ext cx="2114002" cy="277451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AC6CEB7C-70CD-51D3-D742-18AFD32F2EC8}"/>
              </a:ext>
            </a:extLst>
          </p:cNvPr>
          <p:cNvSpPr/>
          <p:nvPr/>
        </p:nvSpPr>
        <p:spPr>
          <a:xfrm>
            <a:off x="990391" y="2083569"/>
            <a:ext cx="3845281" cy="32932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F41867"/>
              </a:buClr>
            </a:pP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Las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Cualificaciones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MX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conllevan:</a:t>
            </a:r>
          </a:p>
          <a:p>
            <a:endParaRPr lang="es-MX" sz="1600" i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1.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Conocimientos</a:t>
            </a:r>
            <a:b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2.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Destrezas</a:t>
            </a:r>
            <a:br>
              <a:rPr lang="es-MX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3.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Actitudes expresadas en Autonomía y Responsabilidad</a:t>
            </a:r>
          </a:p>
          <a:p>
            <a:pPr algn="just">
              <a:buClr>
                <a:srgbClr val="F41867"/>
              </a:buClr>
            </a:pPr>
            <a:r>
              <a:rPr lang="es-CO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  <a:p>
            <a:pPr algn="just">
              <a:buClr>
                <a:srgbClr val="F41867"/>
              </a:buClr>
            </a:pPr>
            <a:r>
              <a:rPr lang="es-CO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…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permitiendo estructurar una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pertinente 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y con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Resultados medibles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. En el caso del Reconocimiento de Aprendizajes Previos también se toman como referente estos Resultados-</a:t>
            </a:r>
          </a:p>
        </p:txBody>
      </p:sp>
    </p:spTree>
    <p:extLst>
      <p:ext uri="{BB962C8B-B14F-4D97-AF65-F5344CB8AC3E}">
        <p14:creationId xmlns:p14="http://schemas.microsoft.com/office/powerpoint/2010/main" val="2088957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Subsistema de Formación para el Trabajo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89536C1-4B3B-C925-B1A0-B17354316E5D}"/>
              </a:ext>
            </a:extLst>
          </p:cNvPr>
          <p:cNvSpPr/>
          <p:nvPr/>
        </p:nvSpPr>
        <p:spPr>
          <a:xfrm>
            <a:off x="779490" y="1420378"/>
            <a:ext cx="652413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MX" sz="1600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Decreto 1650 de 2021: </a:t>
            </a: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Adoptar y reglamentar el Subsistema de Formación para el Trabajo y su Aseguramiento de Calidad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 Subsistema de Formación para el Trabajo está destinado a cualificar a las personas con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calidad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pertinencia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y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oportunidad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mediante programas de Formación para el Trabajo  basados en Cualificaciones.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institucionalidad y gobernanza 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contiene: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 Ministerio de Trabajo es el órgano rector del Subsistema.</a:t>
            </a:r>
            <a:b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 Comité Consultivo asesora el diseño de las políticas públicas y los lineamientos para la estructuración y operación del Subsistema de Formación para el Trabajo.</a:t>
            </a:r>
          </a:p>
          <a:p>
            <a:pPr algn="just">
              <a:buClr>
                <a:schemeClr val="tx2"/>
              </a:buClr>
            </a:pPr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 Dirección de Movilidad y Formación para Trabajo será la Secretaría Técnica del Comité Consultivo.</a:t>
            </a:r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146" name="Picture 2" descr="Gratis Fotos de stock gratuitas de acero, almacén, almacenamiento Foto de stock">
            <a:extLst>
              <a:ext uri="{FF2B5EF4-FFF2-40B4-BE49-F238E27FC236}">
                <a16:creationId xmlns:a16="http://schemas.microsoft.com/office/drawing/2014/main" id="{7CE8DF09-2EF0-6EAB-12BE-915CE16A4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9"/>
          <a:stretch/>
        </p:blipFill>
        <p:spPr bwMode="auto">
          <a:xfrm>
            <a:off x="7937199" y="1597306"/>
            <a:ext cx="3475311" cy="441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0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Referentes internacionales - OCDE, UE: Portugal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pic>
        <p:nvPicPr>
          <p:cNvPr id="2" name="Imagen 3">
            <a:extLst>
              <a:ext uri="{FF2B5EF4-FFF2-40B4-BE49-F238E27FC236}">
                <a16:creationId xmlns:a16="http://schemas.microsoft.com/office/drawing/2014/main" id="{B5BC4BA7-3FF6-9CD0-B475-8CB79E855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10162" r="25224" b="2740"/>
          <a:stretch>
            <a:fillRect/>
          </a:stretch>
        </p:blipFill>
        <p:spPr bwMode="auto">
          <a:xfrm>
            <a:off x="674647" y="1120755"/>
            <a:ext cx="6308509" cy="528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47D3CDC-BFE5-B023-7205-E413DE9EB2EF}"/>
              </a:ext>
            </a:extLst>
          </p:cNvPr>
          <p:cNvSpPr/>
          <p:nvPr/>
        </p:nvSpPr>
        <p:spPr>
          <a:xfrm>
            <a:off x="6983156" y="3688455"/>
            <a:ext cx="48397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</a:t>
            </a:r>
            <a:r>
              <a:rPr lang="es-ES" altLang="es-C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educación superior </a:t>
            </a: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comprende la universitaria y la politécnica (nivel superior técnico). La </a:t>
            </a:r>
            <a:r>
              <a:rPr lang="es-ES" altLang="es-C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educación politécnica</a:t>
            </a: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permite la obtención de la licenciatura y maestreado (master).</a:t>
            </a:r>
          </a:p>
          <a:p>
            <a:pPr algn="just">
              <a:defRPr/>
            </a:pPr>
            <a:endParaRPr lang="es-ES" altLang="es-CO" sz="16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82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6" y="495362"/>
            <a:ext cx="7230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Referentes obligatorios para los programas del SFT 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66984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66984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66984"/>
            <a:ext cx="66459" cy="60441"/>
          </a:xfrm>
          <a:prstGeom prst="rect">
            <a:avLst/>
          </a:prstGeom>
        </p:spPr>
      </p:pic>
      <p:sp>
        <p:nvSpPr>
          <p:cNvPr id="4" name="Google Shape;1012;p36">
            <a:extLst>
              <a:ext uri="{FF2B5EF4-FFF2-40B4-BE49-F238E27FC236}">
                <a16:creationId xmlns:a16="http://schemas.microsoft.com/office/drawing/2014/main" id="{6DCE16E3-C0F9-9084-C1CC-228A8F4B9A50}"/>
              </a:ext>
            </a:extLst>
          </p:cNvPr>
          <p:cNvSpPr/>
          <p:nvPr/>
        </p:nvSpPr>
        <p:spPr>
          <a:xfrm>
            <a:off x="1796111" y="3839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41" y="0"/>
                </a:moveTo>
                <a:lnTo>
                  <a:pt x="1" y="441"/>
                </a:lnTo>
                <a:lnTo>
                  <a:pt x="441" y="869"/>
                </a:lnTo>
                <a:lnTo>
                  <a:pt x="870" y="441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5" name="Google Shape;1013;p36">
            <a:extLst>
              <a:ext uri="{FF2B5EF4-FFF2-40B4-BE49-F238E27FC236}">
                <a16:creationId xmlns:a16="http://schemas.microsoft.com/office/drawing/2014/main" id="{BDACB983-D723-F044-EC4F-24BA429ED6F3}"/>
              </a:ext>
            </a:extLst>
          </p:cNvPr>
          <p:cNvSpPr/>
          <p:nvPr/>
        </p:nvSpPr>
        <p:spPr>
          <a:xfrm>
            <a:off x="1666036" y="3969506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29" y="0"/>
                </a:moveTo>
                <a:lnTo>
                  <a:pt x="1" y="429"/>
                </a:lnTo>
                <a:lnTo>
                  <a:pt x="429" y="869"/>
                </a:lnTo>
                <a:lnTo>
                  <a:pt x="870" y="429"/>
                </a:lnTo>
                <a:lnTo>
                  <a:pt x="4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9" name="Google Shape;1014;p36">
            <a:extLst>
              <a:ext uri="{FF2B5EF4-FFF2-40B4-BE49-F238E27FC236}">
                <a16:creationId xmlns:a16="http://schemas.microsoft.com/office/drawing/2014/main" id="{1DB9843A-B9C4-34C4-2FC1-12BDDCDF9804}"/>
              </a:ext>
            </a:extLst>
          </p:cNvPr>
          <p:cNvSpPr/>
          <p:nvPr/>
        </p:nvSpPr>
        <p:spPr>
          <a:xfrm>
            <a:off x="1763662" y="3850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1" h="870" extrusionOk="0">
                <a:moveTo>
                  <a:pt x="430" y="1"/>
                </a:moveTo>
                <a:lnTo>
                  <a:pt x="1" y="429"/>
                </a:lnTo>
                <a:lnTo>
                  <a:pt x="430" y="870"/>
                </a:lnTo>
                <a:lnTo>
                  <a:pt x="870" y="429"/>
                </a:lnTo>
                <a:lnTo>
                  <a:pt x="4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1" name="Google Shape;1015;p36">
            <a:extLst>
              <a:ext uri="{FF2B5EF4-FFF2-40B4-BE49-F238E27FC236}">
                <a16:creationId xmlns:a16="http://schemas.microsoft.com/office/drawing/2014/main" id="{4DABA945-5D1B-D7DB-6270-6240EA717842}"/>
              </a:ext>
            </a:extLst>
          </p:cNvPr>
          <p:cNvSpPr/>
          <p:nvPr/>
        </p:nvSpPr>
        <p:spPr>
          <a:xfrm>
            <a:off x="1785411" y="38718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1" extrusionOk="0">
                <a:moveTo>
                  <a:pt x="429" y="1"/>
                </a:moveTo>
                <a:lnTo>
                  <a:pt x="0" y="430"/>
                </a:lnTo>
                <a:lnTo>
                  <a:pt x="429" y="870"/>
                </a:lnTo>
                <a:lnTo>
                  <a:pt x="869" y="43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4" name="Google Shape;1016;p36">
            <a:extLst>
              <a:ext uri="{FF2B5EF4-FFF2-40B4-BE49-F238E27FC236}">
                <a16:creationId xmlns:a16="http://schemas.microsoft.com/office/drawing/2014/main" id="{CFD00418-0A69-9D65-FC80-A1E19541A977}"/>
              </a:ext>
            </a:extLst>
          </p:cNvPr>
          <p:cNvSpPr/>
          <p:nvPr/>
        </p:nvSpPr>
        <p:spPr>
          <a:xfrm>
            <a:off x="1676761" y="3936756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0"/>
                </a:moveTo>
                <a:lnTo>
                  <a:pt x="0" y="429"/>
                </a:lnTo>
                <a:lnTo>
                  <a:pt x="441" y="858"/>
                </a:lnTo>
                <a:lnTo>
                  <a:pt x="869" y="429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5" name="Google Shape;1017;p36">
            <a:extLst>
              <a:ext uri="{FF2B5EF4-FFF2-40B4-BE49-F238E27FC236}">
                <a16:creationId xmlns:a16="http://schemas.microsoft.com/office/drawing/2014/main" id="{57F50B98-E4FE-72A3-F635-BD04B8519849}"/>
              </a:ext>
            </a:extLst>
          </p:cNvPr>
          <p:cNvSpPr/>
          <p:nvPr/>
        </p:nvSpPr>
        <p:spPr>
          <a:xfrm>
            <a:off x="1698486" y="39584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1"/>
                </a:moveTo>
                <a:lnTo>
                  <a:pt x="0" y="429"/>
                </a:lnTo>
                <a:lnTo>
                  <a:pt x="441" y="858"/>
                </a:lnTo>
                <a:lnTo>
                  <a:pt x="870" y="429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6" name="Google Shape;1018;p36">
            <a:extLst>
              <a:ext uri="{FF2B5EF4-FFF2-40B4-BE49-F238E27FC236}">
                <a16:creationId xmlns:a16="http://schemas.microsoft.com/office/drawing/2014/main" id="{715C0736-D65A-5085-EFE6-74A7E33D9D19}"/>
              </a:ext>
            </a:extLst>
          </p:cNvPr>
          <p:cNvSpPr/>
          <p:nvPr/>
        </p:nvSpPr>
        <p:spPr>
          <a:xfrm>
            <a:off x="1709511" y="3906543"/>
            <a:ext cx="73137" cy="65232"/>
          </a:xfrm>
          <a:custGeom>
            <a:avLst/>
            <a:gdLst/>
            <a:ahLst/>
            <a:cxnLst/>
            <a:rect l="l" t="t" r="r" b="b"/>
            <a:pathLst>
              <a:path w="1727" h="1740" extrusionOk="0">
                <a:moveTo>
                  <a:pt x="429" y="1"/>
                </a:moveTo>
                <a:lnTo>
                  <a:pt x="0" y="441"/>
                </a:lnTo>
                <a:lnTo>
                  <a:pt x="1298" y="1739"/>
                </a:lnTo>
                <a:lnTo>
                  <a:pt x="1726" y="131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7" name="Google Shape;1019;p36">
            <a:extLst>
              <a:ext uri="{FF2B5EF4-FFF2-40B4-BE49-F238E27FC236}">
                <a16:creationId xmlns:a16="http://schemas.microsoft.com/office/drawing/2014/main" id="{096CDF71-3D42-AD9D-1DC2-932BDDA00193}"/>
              </a:ext>
            </a:extLst>
          </p:cNvPr>
          <p:cNvSpPr/>
          <p:nvPr/>
        </p:nvSpPr>
        <p:spPr>
          <a:xfrm>
            <a:off x="1730936" y="3884830"/>
            <a:ext cx="73645" cy="65195"/>
          </a:xfrm>
          <a:custGeom>
            <a:avLst/>
            <a:gdLst/>
            <a:ahLst/>
            <a:cxnLst/>
            <a:rect l="l" t="t" r="r" b="b"/>
            <a:pathLst>
              <a:path w="1739" h="1739" extrusionOk="0">
                <a:moveTo>
                  <a:pt x="441" y="1"/>
                </a:moveTo>
                <a:lnTo>
                  <a:pt x="0" y="441"/>
                </a:lnTo>
                <a:lnTo>
                  <a:pt x="1310" y="1739"/>
                </a:lnTo>
                <a:lnTo>
                  <a:pt x="1739" y="1310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8" name="Google Shape;1020;p36">
            <a:extLst>
              <a:ext uri="{FF2B5EF4-FFF2-40B4-BE49-F238E27FC236}">
                <a16:creationId xmlns:a16="http://schemas.microsoft.com/office/drawing/2014/main" id="{12C6871E-2290-735C-1754-796B538BEFCD}"/>
              </a:ext>
            </a:extLst>
          </p:cNvPr>
          <p:cNvSpPr/>
          <p:nvPr/>
        </p:nvSpPr>
        <p:spPr>
          <a:xfrm>
            <a:off x="1752661" y="44302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584" h="597" extrusionOk="0">
                <a:moveTo>
                  <a:pt x="0" y="1"/>
                </a:moveTo>
                <a:lnTo>
                  <a:pt x="0" y="596"/>
                </a:lnTo>
                <a:lnTo>
                  <a:pt x="584" y="596"/>
                </a:lnTo>
                <a:lnTo>
                  <a:pt x="5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9" name="Google Shape;1021;p36">
            <a:extLst>
              <a:ext uri="{FF2B5EF4-FFF2-40B4-BE49-F238E27FC236}">
                <a16:creationId xmlns:a16="http://schemas.microsoft.com/office/drawing/2014/main" id="{CEF225EE-274C-9F3A-C479-834A8A8D2A43}"/>
              </a:ext>
            </a:extLst>
          </p:cNvPr>
          <p:cNvSpPr/>
          <p:nvPr/>
        </p:nvSpPr>
        <p:spPr>
          <a:xfrm>
            <a:off x="1738086" y="4513180"/>
            <a:ext cx="74661" cy="66095"/>
          </a:xfrm>
          <a:custGeom>
            <a:avLst/>
            <a:gdLst/>
            <a:ahLst/>
            <a:cxnLst/>
            <a:rect l="l" t="t" r="r" b="b"/>
            <a:pathLst>
              <a:path w="1763" h="1763" extrusionOk="0">
                <a:moveTo>
                  <a:pt x="583" y="1"/>
                </a:moveTo>
                <a:lnTo>
                  <a:pt x="583" y="596"/>
                </a:lnTo>
                <a:lnTo>
                  <a:pt x="0" y="596"/>
                </a:lnTo>
                <a:lnTo>
                  <a:pt x="0" y="1179"/>
                </a:lnTo>
                <a:lnTo>
                  <a:pt x="583" y="1179"/>
                </a:lnTo>
                <a:lnTo>
                  <a:pt x="583" y="1763"/>
                </a:lnTo>
                <a:lnTo>
                  <a:pt x="1167" y="1763"/>
                </a:lnTo>
                <a:lnTo>
                  <a:pt x="1167" y="1179"/>
                </a:lnTo>
                <a:lnTo>
                  <a:pt x="1762" y="1179"/>
                </a:lnTo>
                <a:lnTo>
                  <a:pt x="1762" y="596"/>
                </a:lnTo>
                <a:lnTo>
                  <a:pt x="1167" y="596"/>
                </a:lnTo>
                <a:lnTo>
                  <a:pt x="1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20" name="Google Shape;1022;p36">
            <a:extLst>
              <a:ext uri="{FF2B5EF4-FFF2-40B4-BE49-F238E27FC236}">
                <a16:creationId xmlns:a16="http://schemas.microsoft.com/office/drawing/2014/main" id="{D806C4FA-6419-8D80-D13E-2D2F7EB4F74D}"/>
              </a:ext>
            </a:extLst>
          </p:cNvPr>
          <p:cNvSpPr/>
          <p:nvPr/>
        </p:nvSpPr>
        <p:spPr>
          <a:xfrm>
            <a:off x="1399036" y="5071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716" h="716" extrusionOk="0">
                <a:moveTo>
                  <a:pt x="1" y="1"/>
                </a:moveTo>
                <a:lnTo>
                  <a:pt x="1" y="715"/>
                </a:lnTo>
                <a:lnTo>
                  <a:pt x="715" y="715"/>
                </a:lnTo>
                <a:lnTo>
                  <a:pt x="7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pSp>
        <p:nvGrpSpPr>
          <p:cNvPr id="21" name="Google Shape;1023;p36">
            <a:extLst>
              <a:ext uri="{FF2B5EF4-FFF2-40B4-BE49-F238E27FC236}">
                <a16:creationId xmlns:a16="http://schemas.microsoft.com/office/drawing/2014/main" id="{3E390F1D-8DAF-7CC6-D5B8-BFFD72131341}"/>
              </a:ext>
            </a:extLst>
          </p:cNvPr>
          <p:cNvGrpSpPr/>
          <p:nvPr/>
        </p:nvGrpSpPr>
        <p:grpSpPr>
          <a:xfrm>
            <a:off x="917736" y="1337103"/>
            <a:ext cx="5487458" cy="2929348"/>
            <a:chOff x="2214100" y="1138950"/>
            <a:chExt cx="3239425" cy="1953425"/>
          </a:xfrm>
          <a:solidFill>
            <a:schemeClr val="accent4"/>
          </a:solidFill>
        </p:grpSpPr>
        <p:grpSp>
          <p:nvGrpSpPr>
            <p:cNvPr id="22" name="Google Shape;1024;p36">
              <a:extLst>
                <a:ext uri="{FF2B5EF4-FFF2-40B4-BE49-F238E27FC236}">
                  <a16:creationId xmlns:a16="http://schemas.microsoft.com/office/drawing/2014/main" id="{D6FA88AB-5FB0-83C0-152E-ED23C3102EA1}"/>
                </a:ext>
              </a:extLst>
            </p:cNvPr>
            <p:cNvGrpSpPr/>
            <p:nvPr/>
          </p:nvGrpSpPr>
          <p:grpSpPr>
            <a:xfrm>
              <a:off x="2290300" y="1138950"/>
              <a:ext cx="3163225" cy="1238275"/>
              <a:chOff x="2290300" y="1138950"/>
              <a:chExt cx="3163225" cy="1238275"/>
            </a:xfrm>
            <a:grpFill/>
          </p:grpSpPr>
          <p:sp>
            <p:nvSpPr>
              <p:cNvPr id="26" name="Google Shape;1026;p36">
                <a:extLst>
                  <a:ext uri="{FF2B5EF4-FFF2-40B4-BE49-F238E27FC236}">
                    <a16:creationId xmlns:a16="http://schemas.microsoft.com/office/drawing/2014/main" id="{3B993219-2060-2044-F392-9442072F7724}"/>
                  </a:ext>
                </a:extLst>
              </p:cNvPr>
              <p:cNvSpPr/>
              <p:nvPr/>
            </p:nvSpPr>
            <p:spPr>
              <a:xfrm>
                <a:off x="3055464" y="1138950"/>
                <a:ext cx="2291264" cy="6563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55" extrusionOk="0">
                    <a:moveTo>
                      <a:pt x="14979" y="1"/>
                    </a:moveTo>
                    <a:cubicBezTo>
                      <a:pt x="6704" y="1"/>
                      <a:pt x="1" y="6716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Cumplir con los lineamientos del Sistema Nacional de Cualificaciones y del Marco  Nacional de Cualificaciones.</a:t>
                </a:r>
              </a:p>
            </p:txBody>
          </p:sp>
          <p:sp>
            <p:nvSpPr>
              <p:cNvPr id="27" name="Google Shape;1027;p36">
                <a:extLst>
                  <a:ext uri="{FF2B5EF4-FFF2-40B4-BE49-F238E27FC236}">
                    <a16:creationId xmlns:a16="http://schemas.microsoft.com/office/drawing/2014/main" id="{7B4E346E-DBCC-EA85-F229-AC787CC23657}"/>
                  </a:ext>
                </a:extLst>
              </p:cNvPr>
              <p:cNvSpPr/>
              <p:nvPr/>
            </p:nvSpPr>
            <p:spPr>
              <a:xfrm>
                <a:off x="2290300" y="1140750"/>
                <a:ext cx="3163225" cy="1236475"/>
              </a:xfrm>
              <a:custGeom>
                <a:avLst/>
                <a:gdLst/>
                <a:ahLst/>
                <a:cxnLst/>
                <a:rect l="l" t="t" r="r" b="b"/>
                <a:pathLst>
                  <a:path w="126529" h="49459" extrusionOk="0">
                    <a:moveTo>
                      <a:pt x="112896" y="0"/>
                    </a:moveTo>
                    <a:lnTo>
                      <a:pt x="121992" y="13347"/>
                    </a:lnTo>
                    <a:lnTo>
                      <a:pt x="115634" y="22467"/>
                    </a:lnTo>
                    <a:lnTo>
                      <a:pt x="24396" y="22467"/>
                    </a:lnTo>
                    <a:lnTo>
                      <a:pt x="24396" y="22432"/>
                    </a:lnTo>
                    <a:lnTo>
                      <a:pt x="24373" y="22432"/>
                    </a:lnTo>
                    <a:lnTo>
                      <a:pt x="0" y="46804"/>
                    </a:lnTo>
                    <a:lnTo>
                      <a:pt x="2644" y="49459"/>
                    </a:lnTo>
                    <a:lnTo>
                      <a:pt x="25897" y="26194"/>
                    </a:lnTo>
                    <a:lnTo>
                      <a:pt x="117587" y="26194"/>
                    </a:lnTo>
                    <a:lnTo>
                      <a:pt x="126528" y="13383"/>
                    </a:lnTo>
                    <a:lnTo>
                      <a:pt x="1175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23" name="Google Shape;1028;p36">
              <a:extLst>
                <a:ext uri="{FF2B5EF4-FFF2-40B4-BE49-F238E27FC236}">
                  <a16:creationId xmlns:a16="http://schemas.microsoft.com/office/drawing/2014/main" id="{0CD3FC08-BFD4-6D48-B83D-AC6E64F0A153}"/>
                </a:ext>
              </a:extLst>
            </p:cNvPr>
            <p:cNvSpPr/>
            <p:nvPr/>
          </p:nvSpPr>
          <p:spPr>
            <a:xfrm>
              <a:off x="2214100" y="1939525"/>
              <a:ext cx="809950" cy="1152850"/>
            </a:xfrm>
            <a:custGeom>
              <a:avLst/>
              <a:gdLst/>
              <a:ahLst/>
              <a:cxnLst/>
              <a:rect l="l" t="t" r="r" b="b"/>
              <a:pathLst>
                <a:path w="32398" h="46114" extrusionOk="0">
                  <a:moveTo>
                    <a:pt x="0" y="0"/>
                  </a:moveTo>
                  <a:lnTo>
                    <a:pt x="0" y="46113"/>
                  </a:lnTo>
                  <a:lnTo>
                    <a:pt x="23384" y="22729"/>
                  </a:lnTo>
                  <a:lnTo>
                    <a:pt x="25754" y="20372"/>
                  </a:lnTo>
                  <a:lnTo>
                    <a:pt x="32397" y="13728"/>
                  </a:lnTo>
                  <a:cubicBezTo>
                    <a:pt x="24158" y="5299"/>
                    <a:pt x="12692" y="6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28" name="Google Shape;1030;p36">
            <a:extLst>
              <a:ext uri="{FF2B5EF4-FFF2-40B4-BE49-F238E27FC236}">
                <a16:creationId xmlns:a16="http://schemas.microsoft.com/office/drawing/2014/main" id="{87FEFD63-ADE4-17D9-886A-1906460DEECF}"/>
              </a:ext>
            </a:extLst>
          </p:cNvPr>
          <p:cNvGrpSpPr/>
          <p:nvPr/>
        </p:nvGrpSpPr>
        <p:grpSpPr>
          <a:xfrm>
            <a:off x="917736" y="4260917"/>
            <a:ext cx="5487458" cy="2240059"/>
            <a:chOff x="2214100" y="3092350"/>
            <a:chExt cx="3239425" cy="1493775"/>
          </a:xfrm>
        </p:grpSpPr>
        <p:grpSp>
          <p:nvGrpSpPr>
            <p:cNvPr id="29" name="Google Shape;1031;p36">
              <a:extLst>
                <a:ext uri="{FF2B5EF4-FFF2-40B4-BE49-F238E27FC236}">
                  <a16:creationId xmlns:a16="http://schemas.microsoft.com/office/drawing/2014/main" id="{2412F863-5527-C4D3-9594-1CE2A602F12B}"/>
                </a:ext>
              </a:extLst>
            </p:cNvPr>
            <p:cNvGrpSpPr/>
            <p:nvPr/>
          </p:nvGrpSpPr>
          <p:grpSpPr>
            <a:xfrm>
              <a:off x="2290600" y="3911025"/>
              <a:ext cx="3162925" cy="675100"/>
              <a:chOff x="2290600" y="3911025"/>
              <a:chExt cx="3162925" cy="675100"/>
            </a:xfrm>
          </p:grpSpPr>
          <p:sp>
            <p:nvSpPr>
              <p:cNvPr id="36" name="Google Shape;1033;p36">
                <a:extLst>
                  <a:ext uri="{FF2B5EF4-FFF2-40B4-BE49-F238E27FC236}">
                    <a16:creationId xmlns:a16="http://schemas.microsoft.com/office/drawing/2014/main" id="{B19A2A54-6430-7239-B60A-08F30DA46DBA}"/>
                  </a:ext>
                </a:extLst>
              </p:cNvPr>
              <p:cNvSpPr/>
              <p:nvPr/>
            </p:nvSpPr>
            <p:spPr>
              <a:xfrm>
                <a:off x="3035624" y="3929175"/>
                <a:ext cx="2291265" cy="6563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55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En las pruebas de evaluación de aprendizajes, levantar evidencias en contexto real o simulado, sobre los Resultados de Aprendizaje alcanzados por las personas formadas.</a:t>
                </a:r>
              </a:p>
            </p:txBody>
          </p:sp>
          <p:sp>
            <p:nvSpPr>
              <p:cNvPr id="37" name="Google Shape;1034;p36">
                <a:extLst>
                  <a:ext uri="{FF2B5EF4-FFF2-40B4-BE49-F238E27FC236}">
                    <a16:creationId xmlns:a16="http://schemas.microsoft.com/office/drawing/2014/main" id="{F62E4809-906E-550D-A922-BD10D1BDB7DA}"/>
                  </a:ext>
                </a:extLst>
              </p:cNvPr>
              <p:cNvSpPr/>
              <p:nvPr/>
            </p:nvSpPr>
            <p:spPr>
              <a:xfrm>
                <a:off x="2290600" y="3911025"/>
                <a:ext cx="3162925" cy="675100"/>
              </a:xfrm>
              <a:custGeom>
                <a:avLst/>
                <a:gdLst/>
                <a:ahLst/>
                <a:cxnLst/>
                <a:rect l="l" t="t" r="r" b="b"/>
                <a:pathLst>
                  <a:path w="126517" h="27004" extrusionOk="0">
                    <a:moveTo>
                      <a:pt x="2632" y="1"/>
                    </a:moveTo>
                    <a:lnTo>
                      <a:pt x="0" y="2632"/>
                    </a:lnTo>
                    <a:lnTo>
                      <a:pt x="24384" y="26968"/>
                    </a:lnTo>
                    <a:lnTo>
                      <a:pt x="24384" y="27004"/>
                    </a:lnTo>
                    <a:lnTo>
                      <a:pt x="117575" y="27004"/>
                    </a:lnTo>
                    <a:lnTo>
                      <a:pt x="126516" y="14193"/>
                    </a:lnTo>
                    <a:lnTo>
                      <a:pt x="117575" y="810"/>
                    </a:lnTo>
                    <a:lnTo>
                      <a:pt x="112884" y="810"/>
                    </a:lnTo>
                    <a:lnTo>
                      <a:pt x="121980" y="14157"/>
                    </a:lnTo>
                    <a:lnTo>
                      <a:pt x="115622" y="23277"/>
                    </a:lnTo>
                    <a:lnTo>
                      <a:pt x="25885" y="23277"/>
                    </a:lnTo>
                    <a:lnTo>
                      <a:pt x="2632" y="1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274300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33" name="Google Shape;1035;p36">
              <a:extLst>
                <a:ext uri="{FF2B5EF4-FFF2-40B4-BE49-F238E27FC236}">
                  <a16:creationId xmlns:a16="http://schemas.microsoft.com/office/drawing/2014/main" id="{11B92C89-30B5-57DE-295F-7B8E2E365918}"/>
                </a:ext>
              </a:extLst>
            </p:cNvPr>
            <p:cNvSpPr/>
            <p:nvPr/>
          </p:nvSpPr>
          <p:spPr>
            <a:xfrm>
              <a:off x="2214100" y="3092350"/>
              <a:ext cx="797450" cy="1127525"/>
            </a:xfrm>
            <a:custGeom>
              <a:avLst/>
              <a:gdLst/>
              <a:ahLst/>
              <a:cxnLst/>
              <a:rect l="l" t="t" r="r" b="b"/>
              <a:pathLst>
                <a:path w="31898" h="45101" extrusionOk="0">
                  <a:moveTo>
                    <a:pt x="0" y="0"/>
                  </a:moveTo>
                  <a:lnTo>
                    <a:pt x="0" y="45101"/>
                  </a:lnTo>
                  <a:cubicBezTo>
                    <a:pt x="12431" y="45041"/>
                    <a:pt x="23694" y="40017"/>
                    <a:pt x="31897" y="318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38" name="Google Shape;1037;p36">
            <a:extLst>
              <a:ext uri="{FF2B5EF4-FFF2-40B4-BE49-F238E27FC236}">
                <a16:creationId xmlns:a16="http://schemas.microsoft.com/office/drawing/2014/main" id="{486B5EE2-2A58-15B1-24F0-541FC0020846}"/>
              </a:ext>
            </a:extLst>
          </p:cNvPr>
          <p:cNvGrpSpPr/>
          <p:nvPr/>
        </p:nvGrpSpPr>
        <p:grpSpPr>
          <a:xfrm>
            <a:off x="917736" y="2640927"/>
            <a:ext cx="6605810" cy="1625524"/>
            <a:chOff x="2214100" y="2008400"/>
            <a:chExt cx="3899625" cy="1083975"/>
          </a:xfrm>
        </p:grpSpPr>
        <p:grpSp>
          <p:nvGrpSpPr>
            <p:cNvPr id="39" name="Google Shape;1038;p36">
              <a:extLst>
                <a:ext uri="{FF2B5EF4-FFF2-40B4-BE49-F238E27FC236}">
                  <a16:creationId xmlns:a16="http://schemas.microsoft.com/office/drawing/2014/main" id="{D2AFF721-755F-4261-6F52-9E2D3E668AD7}"/>
                </a:ext>
              </a:extLst>
            </p:cNvPr>
            <p:cNvGrpSpPr/>
            <p:nvPr/>
          </p:nvGrpSpPr>
          <p:grpSpPr>
            <a:xfrm>
              <a:off x="3035625" y="2008400"/>
              <a:ext cx="3078100" cy="656075"/>
              <a:chOff x="3035625" y="2008400"/>
              <a:chExt cx="3078100" cy="656075"/>
            </a:xfrm>
          </p:grpSpPr>
          <p:sp>
            <p:nvSpPr>
              <p:cNvPr id="43" name="Google Shape;1040;p36">
                <a:extLst>
                  <a:ext uri="{FF2B5EF4-FFF2-40B4-BE49-F238E27FC236}">
                    <a16:creationId xmlns:a16="http://schemas.microsoft.com/office/drawing/2014/main" id="{FE29548E-57E8-164E-C018-1534CFCE9CC1}"/>
                  </a:ext>
                </a:extLst>
              </p:cNvPr>
              <p:cNvSpPr/>
              <p:nvPr/>
            </p:nvSpPr>
            <p:spPr>
              <a:xfrm>
                <a:off x="3722277" y="2008400"/>
                <a:ext cx="2291264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43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ES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</a:rPr>
                  <a:t>Tomar como referente la cualificación de un catalogo sectorial de cualificación e incorporar como insumo las normas de competencia en el diseño curricular.</a:t>
                </a:r>
                <a:endParaRPr lang="en-US" sz="1050" b="1" dirty="0">
                  <a:solidFill>
                    <a:srgbClr val="434343"/>
                  </a:solidFill>
                  <a:latin typeface="FUTURA MEDIUM" panose="020B0602020204020303" pitchFamily="34" charset="-79"/>
                  <a:ea typeface="Roboto"/>
                  <a:cs typeface="FUTURA MEDIUM" panose="020B0602020204020303" pitchFamily="34" charset="-79"/>
                </a:endParaRPr>
              </a:p>
            </p:txBody>
          </p:sp>
          <p:sp>
            <p:nvSpPr>
              <p:cNvPr id="44" name="Google Shape;1041;p36">
                <a:extLst>
                  <a:ext uri="{FF2B5EF4-FFF2-40B4-BE49-F238E27FC236}">
                    <a16:creationId xmlns:a16="http://schemas.microsoft.com/office/drawing/2014/main" id="{314C315F-4784-776C-F203-6E7437515F6D}"/>
                  </a:ext>
                </a:extLst>
              </p:cNvPr>
              <p:cNvSpPr/>
              <p:nvPr/>
            </p:nvSpPr>
            <p:spPr>
              <a:xfrm>
                <a:off x="3035625" y="2008400"/>
                <a:ext cx="3078100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40" name="Google Shape;1042;p36">
              <a:extLst>
                <a:ext uri="{FF2B5EF4-FFF2-40B4-BE49-F238E27FC236}">
                  <a16:creationId xmlns:a16="http://schemas.microsoft.com/office/drawing/2014/main" id="{6EFF1389-48F4-FA30-23A1-D664FE97919B}"/>
                </a:ext>
              </a:extLst>
            </p:cNvPr>
            <p:cNvSpPr/>
            <p:nvPr/>
          </p:nvSpPr>
          <p:spPr>
            <a:xfrm>
              <a:off x="2214100" y="2282425"/>
              <a:ext cx="1134975" cy="809950"/>
            </a:xfrm>
            <a:custGeom>
              <a:avLst/>
              <a:gdLst/>
              <a:ahLst/>
              <a:cxnLst/>
              <a:rect l="l" t="t" r="r" b="b"/>
              <a:pathLst>
                <a:path w="45399" h="32398" extrusionOk="0">
                  <a:moveTo>
                    <a:pt x="32397" y="0"/>
                  </a:moveTo>
                  <a:lnTo>
                    <a:pt x="0" y="32397"/>
                  </a:lnTo>
                  <a:lnTo>
                    <a:pt x="45387" y="32397"/>
                  </a:lnTo>
                  <a:cubicBezTo>
                    <a:pt x="45399" y="32231"/>
                    <a:pt x="45399" y="32064"/>
                    <a:pt x="45399" y="31897"/>
                  </a:cubicBezTo>
                  <a:cubicBezTo>
                    <a:pt x="45399" y="19479"/>
                    <a:pt x="40434" y="8228"/>
                    <a:pt x="32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45" name="Google Shape;1044;p36">
            <a:extLst>
              <a:ext uri="{FF2B5EF4-FFF2-40B4-BE49-F238E27FC236}">
                <a16:creationId xmlns:a16="http://schemas.microsoft.com/office/drawing/2014/main" id="{F8E55B85-EC90-3BBC-3CE2-91A9D712F5C9}"/>
              </a:ext>
            </a:extLst>
          </p:cNvPr>
          <p:cNvGrpSpPr/>
          <p:nvPr/>
        </p:nvGrpSpPr>
        <p:grpSpPr>
          <a:xfrm>
            <a:off x="917736" y="4169354"/>
            <a:ext cx="6605810" cy="1288040"/>
            <a:chOff x="2214100" y="3030850"/>
            <a:chExt cx="3899625" cy="858925"/>
          </a:xfrm>
        </p:grpSpPr>
        <p:grpSp>
          <p:nvGrpSpPr>
            <p:cNvPr id="46" name="Google Shape;1045;p36">
              <a:extLst>
                <a:ext uri="{FF2B5EF4-FFF2-40B4-BE49-F238E27FC236}">
                  <a16:creationId xmlns:a16="http://schemas.microsoft.com/office/drawing/2014/main" id="{9F550FD3-FEA6-1129-B9C1-B682868DB557}"/>
                </a:ext>
              </a:extLst>
            </p:cNvPr>
            <p:cNvGrpSpPr/>
            <p:nvPr/>
          </p:nvGrpSpPr>
          <p:grpSpPr>
            <a:xfrm>
              <a:off x="3035625" y="3030850"/>
              <a:ext cx="3078100" cy="656075"/>
              <a:chOff x="3035625" y="3030850"/>
              <a:chExt cx="3078100" cy="656075"/>
            </a:xfrm>
          </p:grpSpPr>
          <p:sp>
            <p:nvSpPr>
              <p:cNvPr id="50" name="Google Shape;1047;p36">
                <a:extLst>
                  <a:ext uri="{FF2B5EF4-FFF2-40B4-BE49-F238E27FC236}">
                    <a16:creationId xmlns:a16="http://schemas.microsoft.com/office/drawing/2014/main" id="{1D003860-530A-A544-1061-2546AAE99094}"/>
                  </a:ext>
                </a:extLst>
              </p:cNvPr>
              <p:cNvSpPr/>
              <p:nvPr/>
            </p:nvSpPr>
            <p:spPr>
              <a:xfrm>
                <a:off x="3722277" y="3030850"/>
                <a:ext cx="2290291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43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Implementar los programas con formación combinada y con Resultados de Aprendizaje evidenciables en la institución y en el ámbito laboral. </a:t>
                </a:r>
              </a:p>
            </p:txBody>
          </p:sp>
          <p:sp>
            <p:nvSpPr>
              <p:cNvPr id="51" name="Google Shape;1048;p36">
                <a:extLst>
                  <a:ext uri="{FF2B5EF4-FFF2-40B4-BE49-F238E27FC236}">
                    <a16:creationId xmlns:a16="http://schemas.microsoft.com/office/drawing/2014/main" id="{0250265B-C6F4-0C6D-5202-8A92D6CD241D}"/>
                  </a:ext>
                </a:extLst>
              </p:cNvPr>
              <p:cNvSpPr/>
              <p:nvPr/>
            </p:nvSpPr>
            <p:spPr>
              <a:xfrm>
                <a:off x="3035625" y="3030850"/>
                <a:ext cx="3078100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47" name="Google Shape;1049;p36">
              <a:extLst>
                <a:ext uri="{FF2B5EF4-FFF2-40B4-BE49-F238E27FC236}">
                  <a16:creationId xmlns:a16="http://schemas.microsoft.com/office/drawing/2014/main" id="{A70B0323-5CAD-3E5B-75C2-07C1E60E2778}"/>
                </a:ext>
              </a:extLst>
            </p:cNvPr>
            <p:cNvSpPr/>
            <p:nvPr/>
          </p:nvSpPr>
          <p:spPr>
            <a:xfrm>
              <a:off x="2214100" y="3092350"/>
              <a:ext cx="1134675" cy="797425"/>
            </a:xfrm>
            <a:custGeom>
              <a:avLst/>
              <a:gdLst/>
              <a:ahLst/>
              <a:cxnLst/>
              <a:rect l="l" t="t" r="r" b="b"/>
              <a:pathLst>
                <a:path w="45387" h="31897" extrusionOk="0">
                  <a:moveTo>
                    <a:pt x="0" y="0"/>
                  </a:moveTo>
                  <a:lnTo>
                    <a:pt x="31897" y="31897"/>
                  </a:lnTo>
                  <a:cubicBezTo>
                    <a:pt x="40124" y="23741"/>
                    <a:pt x="45256" y="12478"/>
                    <a:pt x="45387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pic>
        <p:nvPicPr>
          <p:cNvPr id="4104" name="Picture 8" descr="Gratis Persona Sosteniendo Un Maíz Amarillo Foto de stock">
            <a:extLst>
              <a:ext uri="{FF2B5EF4-FFF2-40B4-BE49-F238E27FC236}">
                <a16:creationId xmlns:a16="http://schemas.microsoft.com/office/drawing/2014/main" id="{016F1BB6-38A0-5B96-286D-C4CB78591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9" r="17365"/>
          <a:stretch/>
        </p:blipFill>
        <p:spPr bwMode="auto">
          <a:xfrm>
            <a:off x="8113848" y="1778865"/>
            <a:ext cx="3553795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279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Denominaciones de certificados en el SFT </a:t>
            </a:r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6866040"/>
            <a:ext cx="66459" cy="60441"/>
          </a:xfrm>
          <a:prstGeom prst="rect">
            <a:avLst/>
          </a:prstGeom>
        </p:spPr>
      </p:pic>
      <p:sp>
        <p:nvSpPr>
          <p:cNvPr id="3" name="TextBox 98">
            <a:extLst>
              <a:ext uri="{FF2B5EF4-FFF2-40B4-BE49-F238E27FC236}">
                <a16:creationId xmlns:a16="http://schemas.microsoft.com/office/drawing/2014/main" id="{55DC68B5-78EE-1903-0838-860CF6741AA9}"/>
              </a:ext>
            </a:extLst>
          </p:cNvPr>
          <p:cNvSpPr txBox="1">
            <a:spLocks noChangeAspect="1"/>
          </p:cNvSpPr>
          <p:nvPr/>
        </p:nvSpPr>
        <p:spPr>
          <a:xfrm>
            <a:off x="1613535" y="5035610"/>
            <a:ext cx="2592222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 de Ayudante</a:t>
            </a:r>
          </a:p>
        </p:txBody>
      </p:sp>
      <p:sp>
        <p:nvSpPr>
          <p:cNvPr id="4" name="Trapezoid 3">
            <a:extLst>
              <a:ext uri="{FF2B5EF4-FFF2-40B4-BE49-F238E27FC236}">
                <a16:creationId xmlns:a16="http://schemas.microsoft.com/office/drawing/2014/main" id="{EF4B3D77-6E5B-BB1F-213E-BF516F0B6B9F}"/>
              </a:ext>
            </a:extLst>
          </p:cNvPr>
          <p:cNvSpPr>
            <a:spLocks noChangeAspect="1"/>
          </p:cNvSpPr>
          <p:nvPr/>
        </p:nvSpPr>
        <p:spPr>
          <a:xfrm>
            <a:off x="4140405" y="5123820"/>
            <a:ext cx="769845" cy="369332"/>
          </a:xfrm>
          <a:prstGeom prst="trapezoi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02</a:t>
            </a:r>
          </a:p>
        </p:txBody>
      </p:sp>
      <p:sp>
        <p:nvSpPr>
          <p:cNvPr id="5" name="Trapezoid 55">
            <a:extLst>
              <a:ext uri="{FF2B5EF4-FFF2-40B4-BE49-F238E27FC236}">
                <a16:creationId xmlns:a16="http://schemas.microsoft.com/office/drawing/2014/main" id="{8ECC0548-3CA2-2354-8E79-1DF98DF2113F}"/>
              </a:ext>
            </a:extLst>
          </p:cNvPr>
          <p:cNvSpPr>
            <a:spLocks noChangeAspect="1"/>
          </p:cNvSpPr>
          <p:nvPr/>
        </p:nvSpPr>
        <p:spPr>
          <a:xfrm>
            <a:off x="4147819" y="3942400"/>
            <a:ext cx="755017" cy="369332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04</a:t>
            </a:r>
          </a:p>
        </p:txBody>
      </p:sp>
      <p:sp>
        <p:nvSpPr>
          <p:cNvPr id="7" name="Trapezoid 56">
            <a:extLst>
              <a:ext uri="{FF2B5EF4-FFF2-40B4-BE49-F238E27FC236}">
                <a16:creationId xmlns:a16="http://schemas.microsoft.com/office/drawing/2014/main" id="{88D91B73-5E2E-6FCF-873D-6035DE0D6CA0}"/>
              </a:ext>
            </a:extLst>
          </p:cNvPr>
          <p:cNvSpPr>
            <a:spLocks noChangeAspect="1"/>
          </p:cNvSpPr>
          <p:nvPr/>
        </p:nvSpPr>
        <p:spPr>
          <a:xfrm>
            <a:off x="4140405" y="4533110"/>
            <a:ext cx="769845" cy="369332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03</a:t>
            </a:r>
          </a:p>
        </p:txBody>
      </p:sp>
      <p:sp>
        <p:nvSpPr>
          <p:cNvPr id="8" name="Trapezoid 57">
            <a:extLst>
              <a:ext uri="{FF2B5EF4-FFF2-40B4-BE49-F238E27FC236}">
                <a16:creationId xmlns:a16="http://schemas.microsoft.com/office/drawing/2014/main" id="{95EB0D63-34CD-90D0-F935-012745249AD0}"/>
              </a:ext>
            </a:extLst>
          </p:cNvPr>
          <p:cNvSpPr>
            <a:spLocks noChangeAspect="1"/>
          </p:cNvSpPr>
          <p:nvPr/>
        </p:nvSpPr>
        <p:spPr>
          <a:xfrm>
            <a:off x="4140405" y="2760439"/>
            <a:ext cx="769845" cy="369332"/>
          </a:xfrm>
          <a:prstGeom prst="trapezoid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06</a:t>
            </a:r>
          </a:p>
        </p:txBody>
      </p:sp>
      <p:sp>
        <p:nvSpPr>
          <p:cNvPr id="9" name="Trapezoid 58">
            <a:extLst>
              <a:ext uri="{FF2B5EF4-FFF2-40B4-BE49-F238E27FC236}">
                <a16:creationId xmlns:a16="http://schemas.microsoft.com/office/drawing/2014/main" id="{2C97C8A1-6BB9-4900-D6C0-7376D1805596}"/>
              </a:ext>
            </a:extLst>
          </p:cNvPr>
          <p:cNvSpPr>
            <a:spLocks/>
          </p:cNvSpPr>
          <p:nvPr/>
        </p:nvSpPr>
        <p:spPr>
          <a:xfrm>
            <a:off x="4136646" y="3351149"/>
            <a:ext cx="777362" cy="369873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05</a:t>
            </a:r>
          </a:p>
        </p:txBody>
      </p:sp>
      <p:sp>
        <p:nvSpPr>
          <p:cNvPr id="11" name="Trapezoid 60">
            <a:extLst>
              <a:ext uri="{FF2B5EF4-FFF2-40B4-BE49-F238E27FC236}">
                <a16:creationId xmlns:a16="http://schemas.microsoft.com/office/drawing/2014/main" id="{2519B467-EEF8-3E77-4E77-F36033A7F717}"/>
              </a:ext>
            </a:extLst>
          </p:cNvPr>
          <p:cNvSpPr>
            <a:spLocks noChangeAspect="1"/>
          </p:cNvSpPr>
          <p:nvPr/>
        </p:nvSpPr>
        <p:spPr>
          <a:xfrm>
            <a:off x="4140405" y="2169729"/>
            <a:ext cx="769845" cy="369332"/>
          </a:xfrm>
          <a:prstGeom prst="trapezoid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FBE623-1806-57C6-C2F5-7EE8BB5B84A3}"/>
              </a:ext>
            </a:extLst>
          </p:cNvPr>
          <p:cNvSpPr txBox="1"/>
          <p:nvPr/>
        </p:nvSpPr>
        <p:spPr>
          <a:xfrm>
            <a:off x="1057283" y="1260773"/>
            <a:ext cx="531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000" b="1">
                <a:ln/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es-ES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Denominaciones de los certificados de los programas de </a:t>
            </a:r>
            <a:r>
              <a:rPr lang="es-CO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Formación para el Trabajo, según nivel del MNC: </a:t>
            </a:r>
            <a:endParaRPr lang="es-ES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A5A68D9-78F6-FF23-880C-C5CC3C452B6B}"/>
              </a:ext>
            </a:extLst>
          </p:cNvPr>
          <p:cNvSpPr>
            <a:spLocks noChangeAspect="1"/>
          </p:cNvSpPr>
          <p:nvPr/>
        </p:nvSpPr>
        <p:spPr>
          <a:xfrm>
            <a:off x="2096417" y="4488425"/>
            <a:ext cx="16264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Básico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143B97D-DCB3-14C8-AD30-B5179EAD51D5}"/>
              </a:ext>
            </a:extLst>
          </p:cNvPr>
          <p:cNvSpPr>
            <a:spLocks noChangeAspect="1"/>
          </p:cNvSpPr>
          <p:nvPr/>
        </p:nvSpPr>
        <p:spPr>
          <a:xfrm>
            <a:off x="1819337" y="3910463"/>
            <a:ext cx="2180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Intermedio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99208C5-909D-C0C6-81F8-DBCD013A8DC6}"/>
              </a:ext>
            </a:extLst>
          </p:cNvPr>
          <p:cNvSpPr>
            <a:spLocks noChangeAspect="1"/>
          </p:cNvSpPr>
          <p:nvPr/>
        </p:nvSpPr>
        <p:spPr>
          <a:xfrm>
            <a:off x="1953756" y="3332501"/>
            <a:ext cx="19117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Avanzado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5E1ADB-0A80-F141-0D61-9DC7705D3A7D}"/>
              </a:ext>
            </a:extLst>
          </p:cNvPr>
          <p:cNvSpPr>
            <a:spLocks noChangeAspect="1"/>
          </p:cNvSpPr>
          <p:nvPr/>
        </p:nvSpPr>
        <p:spPr>
          <a:xfrm>
            <a:off x="1819337" y="2754539"/>
            <a:ext cx="2180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Especialista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4D6176C-9C16-4F00-89D0-8607CE5CFFB7}"/>
              </a:ext>
            </a:extLst>
          </p:cNvPr>
          <p:cNvSpPr>
            <a:spLocks noChangeAspect="1"/>
          </p:cNvSpPr>
          <p:nvPr/>
        </p:nvSpPr>
        <p:spPr>
          <a:xfrm>
            <a:off x="2058717" y="2176577"/>
            <a:ext cx="1701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Experto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72345DD-A637-7F6B-D5FB-CD326417F72D}"/>
              </a:ext>
            </a:extLst>
          </p:cNvPr>
          <p:cNvSpPr/>
          <p:nvPr/>
        </p:nvSpPr>
        <p:spPr>
          <a:xfrm rot="5400000">
            <a:off x="4520818" y="2647134"/>
            <a:ext cx="1719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Niveles avanzados</a:t>
            </a:r>
          </a:p>
        </p:txBody>
      </p:sp>
      <p:sp>
        <p:nvSpPr>
          <p:cNvPr id="21" name="TextBox 92">
            <a:extLst>
              <a:ext uri="{FF2B5EF4-FFF2-40B4-BE49-F238E27FC236}">
                <a16:creationId xmlns:a16="http://schemas.microsoft.com/office/drawing/2014/main" id="{0359DB8A-F3F6-E679-E99F-C9645B696C18}"/>
              </a:ext>
            </a:extLst>
          </p:cNvPr>
          <p:cNvSpPr txBox="1">
            <a:spLocks noChangeAspect="1"/>
          </p:cNvSpPr>
          <p:nvPr/>
        </p:nvSpPr>
        <p:spPr>
          <a:xfrm>
            <a:off x="1627407" y="5582795"/>
            <a:ext cx="256447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 de Habilitación Laboral</a:t>
            </a:r>
          </a:p>
        </p:txBody>
      </p:sp>
      <p:sp>
        <p:nvSpPr>
          <p:cNvPr id="22" name="Trapezoid 54">
            <a:extLst>
              <a:ext uri="{FF2B5EF4-FFF2-40B4-BE49-F238E27FC236}">
                <a16:creationId xmlns:a16="http://schemas.microsoft.com/office/drawing/2014/main" id="{5C8691CC-2795-6AC0-75CB-BB18E63FEDB9}"/>
              </a:ext>
            </a:extLst>
          </p:cNvPr>
          <p:cNvSpPr>
            <a:spLocks noChangeAspect="1"/>
          </p:cNvSpPr>
          <p:nvPr/>
        </p:nvSpPr>
        <p:spPr>
          <a:xfrm>
            <a:off x="4132991" y="5714529"/>
            <a:ext cx="769845" cy="369332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01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5704DA9-4CFC-116B-AAF9-5D0F48F509F0}"/>
              </a:ext>
            </a:extLst>
          </p:cNvPr>
          <p:cNvSpPr/>
          <p:nvPr/>
        </p:nvSpPr>
        <p:spPr>
          <a:xfrm rot="5400000">
            <a:off x="4260000" y="4809831"/>
            <a:ext cx="2276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Niveles intermedios</a:t>
            </a:r>
          </a:p>
        </p:txBody>
      </p:sp>
      <p:pic>
        <p:nvPicPr>
          <p:cNvPr id="5122" name="Picture 2" descr="Gratis Hombre De Pie Cerca De Equipos De Metal Gris Foto de stock">
            <a:extLst>
              <a:ext uri="{FF2B5EF4-FFF2-40B4-BE49-F238E27FC236}">
                <a16:creationId xmlns:a16="http://schemas.microsoft.com/office/drawing/2014/main" id="{BE1FBF7F-B0D3-39A3-A2AD-3DEB6248A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5" r="21167"/>
          <a:stretch/>
        </p:blipFill>
        <p:spPr bwMode="auto">
          <a:xfrm>
            <a:off x="7253259" y="1632549"/>
            <a:ext cx="4056856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419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Procedimiento para la oferta de programas del SFT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6866040"/>
            <a:ext cx="66459" cy="60441"/>
          </a:xfrm>
          <a:prstGeom prst="rect">
            <a:avLst/>
          </a:prstGeom>
        </p:spPr>
      </p:pic>
      <p:grpSp>
        <p:nvGrpSpPr>
          <p:cNvPr id="2" name="Google Shape;719;p30">
            <a:extLst>
              <a:ext uri="{FF2B5EF4-FFF2-40B4-BE49-F238E27FC236}">
                <a16:creationId xmlns:a16="http://schemas.microsoft.com/office/drawing/2014/main" id="{DD567100-352E-DDFB-525B-7C94C05EAED4}"/>
              </a:ext>
            </a:extLst>
          </p:cNvPr>
          <p:cNvGrpSpPr/>
          <p:nvPr/>
        </p:nvGrpSpPr>
        <p:grpSpPr>
          <a:xfrm>
            <a:off x="2133600" y="1860631"/>
            <a:ext cx="2819440" cy="3429000"/>
            <a:chOff x="1508513" y="1889450"/>
            <a:chExt cx="1766025" cy="2413807"/>
          </a:xfrm>
        </p:grpSpPr>
        <p:sp>
          <p:nvSpPr>
            <p:cNvPr id="60" name="Google Shape;720;p30">
              <a:extLst>
                <a:ext uri="{FF2B5EF4-FFF2-40B4-BE49-F238E27FC236}">
                  <a16:creationId xmlns:a16="http://schemas.microsoft.com/office/drawing/2014/main" id="{C04E5EEF-71D2-5847-3BE0-B7792A1BF12A}"/>
                </a:ext>
              </a:extLst>
            </p:cNvPr>
            <p:cNvSpPr/>
            <p:nvPr/>
          </p:nvSpPr>
          <p:spPr>
            <a:xfrm>
              <a:off x="1508513" y="1889450"/>
              <a:ext cx="1766025" cy="1729700"/>
            </a:xfrm>
            <a:custGeom>
              <a:avLst/>
              <a:gdLst/>
              <a:ahLst/>
              <a:cxnLst/>
              <a:rect l="l" t="t" r="r" b="b"/>
              <a:pathLst>
                <a:path w="70641" h="69188" extrusionOk="0">
                  <a:moveTo>
                    <a:pt x="35315" y="1"/>
                  </a:moveTo>
                  <a:cubicBezTo>
                    <a:pt x="33410" y="1"/>
                    <a:pt x="31505" y="727"/>
                    <a:pt x="30052" y="2180"/>
                  </a:cubicBezTo>
                  <a:lnTo>
                    <a:pt x="2906" y="29338"/>
                  </a:lnTo>
                  <a:cubicBezTo>
                    <a:pt x="1" y="32243"/>
                    <a:pt x="1" y="36958"/>
                    <a:pt x="2906" y="39863"/>
                  </a:cubicBezTo>
                  <a:lnTo>
                    <a:pt x="30052" y="67009"/>
                  </a:lnTo>
                  <a:cubicBezTo>
                    <a:pt x="31505" y="68462"/>
                    <a:pt x="33410" y="69188"/>
                    <a:pt x="35315" y="69188"/>
                  </a:cubicBezTo>
                  <a:cubicBezTo>
                    <a:pt x="37220" y="69188"/>
                    <a:pt x="39125" y="68462"/>
                    <a:pt x="40577" y="67009"/>
                  </a:cubicBezTo>
                  <a:lnTo>
                    <a:pt x="67736" y="39863"/>
                  </a:lnTo>
                  <a:cubicBezTo>
                    <a:pt x="70641" y="36958"/>
                    <a:pt x="70641" y="32243"/>
                    <a:pt x="67736" y="29338"/>
                  </a:cubicBezTo>
                  <a:lnTo>
                    <a:pt x="40577" y="2180"/>
                  </a:lnTo>
                  <a:cubicBezTo>
                    <a:pt x="39125" y="727"/>
                    <a:pt x="37220" y="1"/>
                    <a:pt x="35315" y="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1" name="Google Shape;729;p30">
              <a:extLst>
                <a:ext uri="{FF2B5EF4-FFF2-40B4-BE49-F238E27FC236}">
                  <a16:creationId xmlns:a16="http://schemas.microsoft.com/office/drawing/2014/main" id="{B82E3BD2-8CCC-3289-4B53-54C9565818A3}"/>
                </a:ext>
              </a:extLst>
            </p:cNvPr>
            <p:cNvSpPr/>
            <p:nvPr/>
          </p:nvSpPr>
          <p:spPr>
            <a:xfrm>
              <a:off x="20030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2" name="Google Shape;731;p30">
              <a:extLst>
                <a:ext uri="{FF2B5EF4-FFF2-40B4-BE49-F238E27FC236}">
                  <a16:creationId xmlns:a16="http://schemas.microsoft.com/office/drawing/2014/main" id="{9F291E11-D1D0-B595-B742-0B41333B04E2}"/>
                </a:ext>
              </a:extLst>
            </p:cNvPr>
            <p:cNvSpPr txBox="1"/>
            <p:nvPr/>
          </p:nvSpPr>
          <p:spPr>
            <a:xfrm>
              <a:off x="1615880" y="3720628"/>
              <a:ext cx="1551300" cy="5826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s-CO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Inscripción de la institución oferente de SFT</a:t>
              </a:r>
            </a:p>
          </p:txBody>
        </p:sp>
        <p:sp>
          <p:nvSpPr>
            <p:cNvPr id="63" name="Google Shape;732;p30">
              <a:extLst>
                <a:ext uri="{FF2B5EF4-FFF2-40B4-BE49-F238E27FC236}">
                  <a16:creationId xmlns:a16="http://schemas.microsoft.com/office/drawing/2014/main" id="{B56771FF-C925-2DCB-BDFC-FE79E1BA00B2}"/>
                </a:ext>
              </a:extLst>
            </p:cNvPr>
            <p:cNvSpPr/>
            <p:nvPr/>
          </p:nvSpPr>
          <p:spPr>
            <a:xfrm>
              <a:off x="20563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01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grpSp>
        <p:nvGrpSpPr>
          <p:cNvPr id="64" name="Google Shape;733;p30">
            <a:extLst>
              <a:ext uri="{FF2B5EF4-FFF2-40B4-BE49-F238E27FC236}">
                <a16:creationId xmlns:a16="http://schemas.microsoft.com/office/drawing/2014/main" id="{0A2EE302-324E-3E38-82A4-B44378B4D894}"/>
              </a:ext>
            </a:extLst>
          </p:cNvPr>
          <p:cNvGrpSpPr/>
          <p:nvPr/>
        </p:nvGrpSpPr>
        <p:grpSpPr>
          <a:xfrm>
            <a:off x="4860562" y="1860630"/>
            <a:ext cx="2819400" cy="3211612"/>
            <a:chOff x="2968538" y="1889450"/>
            <a:chExt cx="1766000" cy="2260779"/>
          </a:xfrm>
        </p:grpSpPr>
        <p:sp>
          <p:nvSpPr>
            <p:cNvPr id="65" name="Google Shape;734;p30">
              <a:extLst>
                <a:ext uri="{FF2B5EF4-FFF2-40B4-BE49-F238E27FC236}">
                  <a16:creationId xmlns:a16="http://schemas.microsoft.com/office/drawing/2014/main" id="{FC24DE0C-B015-EF2B-2553-449DE993ADEB}"/>
                </a:ext>
              </a:extLst>
            </p:cNvPr>
            <p:cNvSpPr/>
            <p:nvPr/>
          </p:nvSpPr>
          <p:spPr>
            <a:xfrm>
              <a:off x="2968538" y="1889450"/>
              <a:ext cx="1766000" cy="1729700"/>
            </a:xfrm>
            <a:custGeom>
              <a:avLst/>
              <a:gdLst/>
              <a:ahLst/>
              <a:cxnLst/>
              <a:rect l="l" t="t" r="r" b="b"/>
              <a:pathLst>
                <a:path w="70640" h="69188" extrusionOk="0">
                  <a:moveTo>
                    <a:pt x="35320" y="1"/>
                  </a:moveTo>
                  <a:cubicBezTo>
                    <a:pt x="33418" y="1"/>
                    <a:pt x="31516" y="727"/>
                    <a:pt x="30063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63" y="67009"/>
                  </a:lnTo>
                  <a:cubicBezTo>
                    <a:pt x="31516" y="68462"/>
                    <a:pt x="33418" y="69188"/>
                    <a:pt x="35320" y="69188"/>
                  </a:cubicBezTo>
                  <a:cubicBezTo>
                    <a:pt x="37222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22" y="1"/>
                    <a:pt x="35320" y="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6" name="Google Shape;748;p30">
              <a:extLst>
                <a:ext uri="{FF2B5EF4-FFF2-40B4-BE49-F238E27FC236}">
                  <a16:creationId xmlns:a16="http://schemas.microsoft.com/office/drawing/2014/main" id="{51BBA7A8-7C01-CD12-B263-67F03678B81C}"/>
                </a:ext>
              </a:extLst>
            </p:cNvPr>
            <p:cNvSpPr txBox="1"/>
            <p:nvPr/>
          </p:nvSpPr>
          <p:spPr>
            <a:xfrm>
              <a:off x="3075892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s-CO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Habilitación del programa de formación</a:t>
              </a:r>
            </a:p>
          </p:txBody>
        </p:sp>
        <p:sp>
          <p:nvSpPr>
            <p:cNvPr id="67" name="Google Shape;749;p30">
              <a:extLst>
                <a:ext uri="{FF2B5EF4-FFF2-40B4-BE49-F238E27FC236}">
                  <a16:creationId xmlns:a16="http://schemas.microsoft.com/office/drawing/2014/main" id="{884A4221-0179-DF4E-DF70-5D39C4C40082}"/>
                </a:ext>
              </a:extLst>
            </p:cNvPr>
            <p:cNvSpPr/>
            <p:nvPr/>
          </p:nvSpPr>
          <p:spPr>
            <a:xfrm>
              <a:off x="34535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8" name="Google Shape;750;p30">
              <a:extLst>
                <a:ext uri="{FF2B5EF4-FFF2-40B4-BE49-F238E27FC236}">
                  <a16:creationId xmlns:a16="http://schemas.microsoft.com/office/drawing/2014/main" id="{A1B6CA14-6F4A-4F6B-8369-E7AB2FA1FE15}"/>
                </a:ext>
              </a:extLst>
            </p:cNvPr>
            <p:cNvSpPr/>
            <p:nvPr/>
          </p:nvSpPr>
          <p:spPr>
            <a:xfrm>
              <a:off x="35068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02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grpSp>
        <p:nvGrpSpPr>
          <p:cNvPr id="69" name="Google Shape;751;p30">
            <a:extLst>
              <a:ext uri="{FF2B5EF4-FFF2-40B4-BE49-F238E27FC236}">
                <a16:creationId xmlns:a16="http://schemas.microsoft.com/office/drawing/2014/main" id="{4C9E5B73-ED1D-2B6C-0737-50BC7B25960E}"/>
              </a:ext>
            </a:extLst>
          </p:cNvPr>
          <p:cNvGrpSpPr/>
          <p:nvPr/>
        </p:nvGrpSpPr>
        <p:grpSpPr>
          <a:xfrm>
            <a:off x="7587484" y="1860630"/>
            <a:ext cx="2819400" cy="3211614"/>
            <a:chOff x="4409488" y="1889450"/>
            <a:chExt cx="1766000" cy="2260779"/>
          </a:xfrm>
        </p:grpSpPr>
        <p:sp>
          <p:nvSpPr>
            <p:cNvPr id="70" name="Google Shape;752;p30">
              <a:extLst>
                <a:ext uri="{FF2B5EF4-FFF2-40B4-BE49-F238E27FC236}">
                  <a16:creationId xmlns:a16="http://schemas.microsoft.com/office/drawing/2014/main" id="{05669EC1-EC0D-41BF-53D6-4010384913D3}"/>
                </a:ext>
              </a:extLst>
            </p:cNvPr>
            <p:cNvSpPr/>
            <p:nvPr/>
          </p:nvSpPr>
          <p:spPr>
            <a:xfrm>
              <a:off x="4409488" y="1889450"/>
              <a:ext cx="1766000" cy="1729700"/>
            </a:xfrm>
            <a:custGeom>
              <a:avLst/>
              <a:gdLst/>
              <a:ahLst/>
              <a:cxnLst/>
              <a:rect l="l" t="t" r="r" b="b"/>
              <a:pathLst>
                <a:path w="70640" h="69188" extrusionOk="0">
                  <a:moveTo>
                    <a:pt x="35314" y="1"/>
                  </a:moveTo>
                  <a:cubicBezTo>
                    <a:pt x="33409" y="1"/>
                    <a:pt x="31504" y="727"/>
                    <a:pt x="30052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52" y="67009"/>
                  </a:lnTo>
                  <a:cubicBezTo>
                    <a:pt x="31504" y="68462"/>
                    <a:pt x="33409" y="69188"/>
                    <a:pt x="35314" y="69188"/>
                  </a:cubicBezTo>
                  <a:cubicBezTo>
                    <a:pt x="37219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19" y="1"/>
                    <a:pt x="35314" y="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1" name="Google Shape;759;p30">
              <a:extLst>
                <a:ext uri="{FF2B5EF4-FFF2-40B4-BE49-F238E27FC236}">
                  <a16:creationId xmlns:a16="http://schemas.microsoft.com/office/drawing/2014/main" id="{35D5844C-FBC0-71A3-7349-98A42B732724}"/>
                </a:ext>
              </a:extLst>
            </p:cNvPr>
            <p:cNvSpPr txBox="1"/>
            <p:nvPr/>
          </p:nvSpPr>
          <p:spPr>
            <a:xfrm>
              <a:off x="4516855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Certificación de calidad</a:t>
              </a:r>
            </a:p>
          </p:txBody>
        </p:sp>
        <p:sp>
          <p:nvSpPr>
            <p:cNvPr id="72" name="Google Shape;760;p30">
              <a:extLst>
                <a:ext uri="{FF2B5EF4-FFF2-40B4-BE49-F238E27FC236}">
                  <a16:creationId xmlns:a16="http://schemas.microsoft.com/office/drawing/2014/main" id="{688EDB4B-490E-FFD2-DA6A-B9871405BF34}"/>
                </a:ext>
              </a:extLst>
            </p:cNvPr>
            <p:cNvSpPr/>
            <p:nvPr/>
          </p:nvSpPr>
          <p:spPr>
            <a:xfrm>
              <a:off x="49135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3" name="Google Shape;761;p30">
              <a:extLst>
                <a:ext uri="{FF2B5EF4-FFF2-40B4-BE49-F238E27FC236}">
                  <a16:creationId xmlns:a16="http://schemas.microsoft.com/office/drawing/2014/main" id="{09885DE9-98FC-45A7-A33C-FD4B733B5858}"/>
                </a:ext>
              </a:extLst>
            </p:cNvPr>
            <p:cNvSpPr/>
            <p:nvPr/>
          </p:nvSpPr>
          <p:spPr>
            <a:xfrm>
              <a:off x="49668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03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sp>
        <p:nvSpPr>
          <p:cNvPr id="74" name="CuadroTexto 73">
            <a:extLst>
              <a:ext uri="{FF2B5EF4-FFF2-40B4-BE49-F238E27FC236}">
                <a16:creationId xmlns:a16="http://schemas.microsoft.com/office/drawing/2014/main" id="{721A1C3C-C0B0-D697-CFFE-7E11696DDD03}"/>
              </a:ext>
            </a:extLst>
          </p:cNvPr>
          <p:cNvSpPr txBox="1"/>
          <p:nvPr/>
        </p:nvSpPr>
        <p:spPr>
          <a:xfrm>
            <a:off x="3197087" y="5427545"/>
            <a:ext cx="640742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O" sz="1600" b="1" u="sng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Oferentes: </a:t>
            </a:r>
          </a:p>
          <a:p>
            <a:pPr lvl="0" algn="ctr"/>
            <a:endParaRPr lang="es-CO" sz="1600" b="1" u="sng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Instituciones de Educación Superior</a:t>
            </a: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Servicio Nacional de Aprendizaje - SENA</a:t>
            </a: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Instituciones Educación para el Trabajo y Desarrollo Humano</a:t>
            </a:r>
          </a:p>
        </p:txBody>
      </p:sp>
    </p:spTree>
    <p:extLst>
      <p:ext uri="{BB962C8B-B14F-4D97-AF65-F5344CB8AC3E}">
        <p14:creationId xmlns:p14="http://schemas.microsoft.com/office/powerpoint/2010/main" val="316824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Marcador de contenido 2">
            <a:extLst>
              <a:ext uri="{FF2B5EF4-FFF2-40B4-BE49-F238E27FC236}">
                <a16:creationId xmlns:a16="http://schemas.microsoft.com/office/drawing/2014/main" id="{38110EC8-5A5B-4326-D93E-97BF59A74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3094526"/>
              </p:ext>
            </p:extLst>
          </p:nvPr>
        </p:nvGraphicFramePr>
        <p:xfrm>
          <a:off x="-546256" y="211107"/>
          <a:ext cx="11359029" cy="5775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591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Procedimiento para la habilitación de programas del SFT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0132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6702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32727" y="6866040"/>
            <a:ext cx="66459" cy="60441"/>
          </a:xfrm>
          <a:prstGeom prst="rect">
            <a:avLst/>
          </a:prstGeom>
        </p:spPr>
      </p:pic>
      <p:sp>
        <p:nvSpPr>
          <p:cNvPr id="18" name="Parallelogram 2">
            <a:extLst>
              <a:ext uri="{FF2B5EF4-FFF2-40B4-BE49-F238E27FC236}">
                <a16:creationId xmlns:a16="http://schemas.microsoft.com/office/drawing/2014/main" id="{902D9986-5351-5A0E-95DF-AF0D7C036F41}"/>
              </a:ext>
            </a:extLst>
          </p:cNvPr>
          <p:cNvSpPr/>
          <p:nvPr/>
        </p:nvSpPr>
        <p:spPr>
          <a:xfrm>
            <a:off x="8628559" y="5858980"/>
            <a:ext cx="3195971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9" name="Parallelogram 2">
            <a:extLst>
              <a:ext uri="{FF2B5EF4-FFF2-40B4-BE49-F238E27FC236}">
                <a16:creationId xmlns:a16="http://schemas.microsoft.com/office/drawing/2014/main" id="{95026BD3-5266-BC2D-BED1-7C55F089E821}"/>
              </a:ext>
            </a:extLst>
          </p:cNvPr>
          <p:cNvSpPr/>
          <p:nvPr/>
        </p:nvSpPr>
        <p:spPr>
          <a:xfrm>
            <a:off x="5938011" y="5853246"/>
            <a:ext cx="2731657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3B6D2B6-9C98-4636-5049-3B802DE5167B}"/>
              </a:ext>
            </a:extLst>
          </p:cNvPr>
          <p:cNvSpPr txBox="1"/>
          <p:nvPr/>
        </p:nvSpPr>
        <p:spPr>
          <a:xfrm>
            <a:off x="2050862" y="3778846"/>
            <a:ext cx="2559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FORMACIÓN PARA EL TRABAJO</a:t>
            </a:r>
            <a:endParaRPr lang="en-US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5890F95-6F3D-FB60-DA01-D20EA3480AFB}"/>
              </a:ext>
            </a:extLst>
          </p:cNvPr>
          <p:cNvSpPr/>
          <p:nvPr/>
        </p:nvSpPr>
        <p:spPr>
          <a:xfrm>
            <a:off x="6601576" y="1717160"/>
            <a:ext cx="3919297" cy="35394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Son 21 ítems establecidos en la Resolución 0447 de 2022, que demuestran las condiciones habilitantes, entre ellas: </a:t>
            </a:r>
          </a:p>
          <a:p>
            <a:pPr>
              <a:buClr>
                <a:schemeClr val="tx2"/>
              </a:buClr>
            </a:pPr>
            <a:endParaRPr lang="es-ES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 lectiva</a:t>
            </a:r>
            <a:r>
              <a:rPr lang="es-CO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práctica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Mediación pedagógica y didáctica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 de Aprendizajes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Protocolo con sector productivo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Recursos físicos y financieros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Aprendices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Formadores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Registro y Control de programas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Política de Bienestar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Autoevaluación y Autorregulación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Investigación e Innovación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Fomento al Emprendimiento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4ACF399-ADA0-72BC-98C5-DDE4C4CF6FC3}"/>
              </a:ext>
            </a:extLst>
          </p:cNvPr>
          <p:cNvCxnSpPr>
            <a:cxnSpLocks/>
          </p:cNvCxnSpPr>
          <p:nvPr/>
        </p:nvCxnSpPr>
        <p:spPr>
          <a:xfrm flipH="1" flipV="1">
            <a:off x="5896109" y="2172965"/>
            <a:ext cx="705467" cy="77283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8809658-EC5E-F5F0-3BD1-86C920F96B7C}"/>
              </a:ext>
            </a:extLst>
          </p:cNvPr>
          <p:cNvSpPr/>
          <p:nvPr/>
        </p:nvSpPr>
        <p:spPr>
          <a:xfrm rot="5400000">
            <a:off x="9192097" y="2988460"/>
            <a:ext cx="3670414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CO" sz="1600" b="1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Importante: para ofertar programas en los niveles 5,6 y 7 se deben cumplir, además, requisitos adicionales.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86ECE5A-FA46-8A97-D97C-F9BAAA6F093F}"/>
              </a:ext>
            </a:extLst>
          </p:cNvPr>
          <p:cNvSpPr/>
          <p:nvPr/>
        </p:nvSpPr>
        <p:spPr>
          <a:xfrm>
            <a:off x="517970" y="5759967"/>
            <a:ext cx="2812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kern="0" spc="-114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Etapas del procedimiento habilitante ante el Ministerio del Trabajo:</a:t>
            </a:r>
            <a:endParaRPr lang="es-CO" sz="1600" dirty="0">
              <a:solidFill>
                <a:schemeClr val="tx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6" name="Parallelogram 2">
            <a:extLst>
              <a:ext uri="{FF2B5EF4-FFF2-40B4-BE49-F238E27FC236}">
                <a16:creationId xmlns:a16="http://schemas.microsoft.com/office/drawing/2014/main" id="{CCAD14AD-EF02-3A86-C85D-7068847C4E9E}"/>
              </a:ext>
            </a:extLst>
          </p:cNvPr>
          <p:cNvSpPr/>
          <p:nvPr/>
        </p:nvSpPr>
        <p:spPr>
          <a:xfrm>
            <a:off x="3385128" y="5847794"/>
            <a:ext cx="2635920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856BE4B-0FB0-C016-BE66-5BFA9AAC02C8}"/>
              </a:ext>
            </a:extLst>
          </p:cNvPr>
          <p:cNvSpPr/>
          <p:nvPr/>
        </p:nvSpPr>
        <p:spPr>
          <a:xfrm>
            <a:off x="3630872" y="5945293"/>
            <a:ext cx="22846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A. Radicación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la documentación que evidencie las condiciones en la DMFT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4E23E25-CA8F-2BCB-E60C-47038A52E64C}"/>
              </a:ext>
            </a:extLst>
          </p:cNvPr>
          <p:cNvSpPr/>
          <p:nvPr/>
        </p:nvSpPr>
        <p:spPr>
          <a:xfrm>
            <a:off x="6380358" y="5933701"/>
            <a:ext cx="214268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B. Verificación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acuerdo con los procedimientos establecidos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462463FF-755E-77D0-B93F-292FBF46F9D3}"/>
              </a:ext>
            </a:extLst>
          </p:cNvPr>
          <p:cNvSpPr/>
          <p:nvPr/>
        </p:nvSpPr>
        <p:spPr>
          <a:xfrm>
            <a:off x="9020406" y="5939604"/>
            <a:ext cx="250455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C. Autorización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para la oferta del programa mediante el acto administrativo que corresponda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8157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591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2400" b="1" dirty="0">
                <a:solidFill>
                  <a:schemeClr val="tx2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Aseguramiento de la Calidad de</a:t>
            </a:r>
          </a:p>
          <a:p>
            <a:pPr lvl="0"/>
            <a:r>
              <a:rPr lang="es-MX" sz="2400" b="1" dirty="0">
                <a:solidFill>
                  <a:schemeClr val="tx2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 Formación para el Trabajo</a:t>
            </a:r>
            <a:endParaRPr lang="es-CO" sz="2400" b="1" dirty="0">
              <a:solidFill>
                <a:schemeClr val="tx2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132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6702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2727" y="6866040"/>
            <a:ext cx="66459" cy="6044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7D7102-472C-9160-6C0D-14B9D58CBED9}"/>
              </a:ext>
            </a:extLst>
          </p:cNvPr>
          <p:cNvSpPr txBox="1"/>
          <p:nvPr/>
        </p:nvSpPr>
        <p:spPr>
          <a:xfrm>
            <a:off x="779490" y="1884915"/>
            <a:ext cx="56414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Está destinado a:</a:t>
            </a:r>
          </a:p>
          <a:p>
            <a:pPr algn="just"/>
            <a:endParaRPr lang="es-MX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logro y la promoción de la excelencia en los resultados de los programas de la Formación para el Trabajo su impacto social en las personas certificadas.</a:t>
            </a:r>
          </a:p>
          <a:p>
            <a:pPr marL="571500" indent="-571500" algn="just">
              <a:buFont typeface="+mj-lt"/>
              <a:buAutoNum type="romanLcPeriod"/>
            </a:pPr>
            <a:endParaRPr lang="es-MX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reconocimiento en el mercado laboral de los certificados del Subsistema de Formación para el Trabajo.</a:t>
            </a:r>
          </a:p>
          <a:p>
            <a:pPr marL="571500" indent="-571500" algn="just">
              <a:buFont typeface="+mj-lt"/>
              <a:buAutoNum type="romanLcPeriod"/>
            </a:pPr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 mejora continua en la gestión, implementación e impacto de los resultados de los programas del Subsistema de Formación para el Trabajo.</a:t>
            </a:r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4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6F70AEAD-C8BF-B442-F770-30FDEFA306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40" t="41176" r="39919" b="22549"/>
          <a:stretch/>
        </p:blipFill>
        <p:spPr>
          <a:xfrm>
            <a:off x="6531428" y="2185753"/>
            <a:ext cx="5456256" cy="376287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F6D1A55-F51D-E63D-F07D-B0E0E4008037}"/>
              </a:ext>
            </a:extLst>
          </p:cNvPr>
          <p:cNvSpPr/>
          <p:nvPr/>
        </p:nvSpPr>
        <p:spPr>
          <a:xfrm>
            <a:off x="6350620" y="1336119"/>
            <a:ext cx="5761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kern="0" spc="-114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 enfoque está en los resultados e impacto de la formación; culminación exitosa de la formación y vinculación laboral.</a:t>
            </a:r>
            <a:endParaRPr lang="es-CO" dirty="0">
              <a:solidFill>
                <a:schemeClr val="tx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5590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Avances y retos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E989CA0-ED3D-888C-F7CE-D195723DF856}"/>
              </a:ext>
            </a:extLst>
          </p:cNvPr>
          <p:cNvSpPr txBox="1"/>
          <p:nvPr/>
        </p:nvSpPr>
        <p:spPr>
          <a:xfrm>
            <a:off x="696666" y="1205366"/>
            <a:ext cx="688326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</a:pPr>
            <a:r>
              <a:rPr lang="es-MX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Avances</a:t>
            </a:r>
            <a:r>
              <a:rPr lang="es-MX" sz="1400" dirty="0">
                <a:cs typeface="Arial" panose="020B0604020202020204" pitchFamily="34" charset="0"/>
              </a:rPr>
              <a:t>: </a:t>
            </a:r>
          </a:p>
          <a:p>
            <a:pPr>
              <a:buClr>
                <a:srgbClr val="FF0066"/>
              </a:buClr>
            </a:pPr>
            <a:endParaRPr lang="es-MX" sz="1400" dirty="0"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cs typeface="Arial" panose="020B0604020202020204" pitchFamily="34" charset="0"/>
              </a:rPr>
              <a:t>Puesta en marcha de aplicativo Transitorio del Ministerio de Trabajo para la inscripción de instituciones y para la habilitación.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 err="1">
                <a:cs typeface="Arial" panose="020B0604020202020204" pitchFamily="34" charset="0"/>
              </a:rPr>
              <a:t>Estategias</a:t>
            </a:r>
            <a:r>
              <a:rPr lang="es-MX" sz="1400" dirty="0">
                <a:cs typeface="Arial" panose="020B0604020202020204" pitchFamily="34" charset="0"/>
              </a:rPr>
              <a:t> de acompañamiento a Instituciones Oferentes  y relacionamiento con el Sector Productivo.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ea typeface="Lato" panose="020F0502020204030203" pitchFamily="34" charset="0"/>
                <a:cs typeface="Lato" panose="020F0502020204030203" pitchFamily="34" charset="0"/>
              </a:rPr>
              <a:t>Piloto de Programas de Formación con SENA.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ea typeface="Lato" panose="020F0502020204030203" pitchFamily="34" charset="0"/>
                <a:cs typeface="Lato" panose="020F0502020204030203" pitchFamily="34" charset="0"/>
              </a:rPr>
              <a:t>Cartilla: La Cualificación como insumo del diseño curricular.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cs typeface="Arial"/>
              </a:rPr>
              <a:t>Estrategia de fomento de la formación combinada en el Subsistema de Formación para el Trabajo</a:t>
            </a:r>
            <a:endParaRPr lang="es-MX" sz="1400" dirty="0">
              <a:cs typeface="Arial" panose="020B0604020202020204" pitchFamily="34" charset="0"/>
            </a:endParaRPr>
          </a:p>
          <a:p>
            <a:endParaRPr lang="es-CO" sz="1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s-CO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Retos:</a:t>
            </a:r>
          </a:p>
          <a:p>
            <a:endParaRPr lang="es-CO" sz="1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Fortalecer el acompañamiento a instituciones oferentes, y poner a disposición nuevas herramientas y documentos que faciliten el proceso de habilitación.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Elaboración de nuevas cualificaciones.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Expedir resoluciones de certificación de calidad e inspección, vigilancia y control.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Poner en marcha la plataforma del Sistema Nacional de Cualificaciones.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Acompañar el Esquema de Movilidad Educativa y Formativa. </a:t>
            </a:r>
          </a:p>
        </p:txBody>
      </p:sp>
      <p:pic>
        <p:nvPicPr>
          <p:cNvPr id="1026" name="Picture 2" descr="mujer agricultora - cultivo colombia fotografías e imágenes de stock">
            <a:extLst>
              <a:ext uri="{FF2B5EF4-FFF2-40B4-BE49-F238E27FC236}">
                <a16:creationId xmlns:a16="http://schemas.microsoft.com/office/drawing/2014/main" id="{F9B548DC-3DF6-32B3-7B95-957C70E93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0" r="25393"/>
          <a:stretch/>
        </p:blipFill>
        <p:spPr bwMode="auto">
          <a:xfrm>
            <a:off x="7926882" y="1310527"/>
            <a:ext cx="3457900" cy="451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518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F9E18BF-F483-9241-95B4-F05C00D41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87" y="2271227"/>
            <a:ext cx="6807477" cy="11298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BD4D27-D2FD-414D-A987-67D7D61B7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D19B080-1881-64BA-8D59-6164A460E25C}"/>
              </a:ext>
            </a:extLst>
          </p:cNvPr>
          <p:cNvSpPr/>
          <p:nvPr/>
        </p:nvSpPr>
        <p:spPr>
          <a:xfrm>
            <a:off x="4769125" y="3401071"/>
            <a:ext cx="2971800" cy="5171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MX" sz="2400" b="1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Gracias </a:t>
            </a:r>
            <a:endParaRPr lang="es-CO" sz="2400" b="1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567412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5706d-c6d4-4858-ab02-fd94c18f5ec3">
      <Terms xmlns="http://schemas.microsoft.com/office/infopath/2007/PartnerControls"/>
    </lcf76f155ced4ddcb4097134ff3c332f>
    <TaxCatchAll xmlns="095164fa-3a48-43d4-929c-5e83e16f745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877BB0-CD6E-4FD5-897D-D29A1DB383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15706d-c6d4-4858-ab02-fd94c18f5ec3"/>
    <ds:schemaRef ds:uri="095164fa-3a48-43d4-929c-5e83e16f74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252D30-553A-4EA1-8B67-5269E1E4C2BB}">
  <ds:schemaRefs>
    <ds:schemaRef ds:uri="http://schemas.microsoft.com/office/2006/metadata/properties"/>
    <ds:schemaRef ds:uri="http://schemas.microsoft.com/office/infopath/2007/PartnerControls"/>
    <ds:schemaRef ds:uri="3915706d-c6d4-4858-ab02-fd94c18f5ec3"/>
    <ds:schemaRef ds:uri="095164fa-3a48-43d4-929c-5e83e16f7459"/>
  </ds:schemaRefs>
</ds:datastoreItem>
</file>

<file path=customXml/itemProps3.xml><?xml version="1.0" encoding="utf-8"?>
<ds:datastoreItem xmlns:ds="http://schemas.openxmlformats.org/officeDocument/2006/customXml" ds:itemID="{F2112315-CDD2-4A94-A02C-01F98998BA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10434</TotalTime>
  <Words>1609</Words>
  <Application>Microsoft Office PowerPoint</Application>
  <PresentationFormat>Panorámica</PresentationFormat>
  <Paragraphs>194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Futura Medium</vt:lpstr>
      <vt:lpstr>Futura Medium</vt:lpstr>
      <vt:lpstr>Lato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Fabian Riomana Trigueros</dc:creator>
  <cp:lastModifiedBy>Dago Hernando  Bedoya Ortiz</cp:lastModifiedBy>
  <cp:revision>87</cp:revision>
  <cp:lastPrinted>2022-08-30T00:14:18Z</cp:lastPrinted>
  <dcterms:created xsi:type="dcterms:W3CDTF">2022-08-18T19:59:01Z</dcterms:created>
  <dcterms:modified xsi:type="dcterms:W3CDTF">2023-01-31T13:05:16Z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0x0101009BC50DC1E7EB3B4EAA04F92F905A555A</vt:lpwstr>
  </property>
  <property fmtid="{D5CDD505-2E9C-101B-9397-08002B2CF9AE}" pid="3" name="MediaServiceImageTags">
    <vt:lpwstr/>
  </property>
</Properties>
</file>